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Ubuntu Bold" charset="1" panose="020B0804030602030204"/>
      <p:regular r:id="rId20"/>
    </p:embeddedFont>
    <p:embeddedFont>
      <p:font typeface="Oswald" charset="1" panose="00000500000000000000"/>
      <p:regular r:id="rId21"/>
    </p:embeddedFont>
    <p:embeddedFont>
      <p:font typeface="Muli Bold" charset="1" panose="00000800000000000000"/>
      <p:regular r:id="rId22"/>
    </p:embeddedFont>
    <p:embeddedFont>
      <p:font typeface="Oswald Bold" charset="1" panose="00000800000000000000"/>
      <p:regular r:id="rId23"/>
    </p:embeddedFont>
    <p:embeddedFont>
      <p:font typeface="Muli"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1.png" Type="http://schemas.openxmlformats.org/officeDocument/2006/relationships/image"/><Relationship Id="rId5" Target="https://drive.google.com/file/d/15mkAYYSEtnS2Hm08JMFpAdOrRHgdu6GH/view?usp=sharing"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830924" y="4152587"/>
            <a:ext cx="10525337" cy="1835150"/>
          </a:xfrm>
          <a:prstGeom prst="rect">
            <a:avLst/>
          </a:prstGeom>
        </p:spPr>
        <p:txBody>
          <a:bodyPr anchor="t" rtlCol="false" tIns="0" lIns="0" bIns="0" rIns="0">
            <a:spAutoFit/>
          </a:bodyPr>
          <a:lstStyle/>
          <a:p>
            <a:pPr algn="l">
              <a:lnSpc>
                <a:spcPts val="6999"/>
              </a:lnSpc>
            </a:pPr>
            <a:r>
              <a:rPr lang="en-US" sz="6999">
                <a:solidFill>
                  <a:srgbClr val="292E6E"/>
                </a:solidFill>
                <a:latin typeface="Ubuntu Bold"/>
              </a:rPr>
              <a:t>MANUSCRIPT MANAGEMENT SYSTEM</a:t>
            </a:r>
          </a:p>
        </p:txBody>
      </p:sp>
      <p:sp>
        <p:nvSpPr>
          <p:cNvPr name="Freeform 3" id="3"/>
          <p:cNvSpPr/>
          <p:nvPr/>
        </p:nvSpPr>
        <p:spPr>
          <a:xfrm flipH="false" flipV="true" rot="0">
            <a:off x="0" y="4946337"/>
            <a:ext cx="19489113" cy="5340663"/>
          </a:xfrm>
          <a:custGeom>
            <a:avLst/>
            <a:gdLst/>
            <a:ahLst/>
            <a:cxnLst/>
            <a:rect r="r" b="b" t="t" l="l"/>
            <a:pathLst>
              <a:path h="5340663" w="19489113">
                <a:moveTo>
                  <a:pt x="0" y="5340663"/>
                </a:moveTo>
                <a:lnTo>
                  <a:pt x="19489113" y="5340663"/>
                </a:lnTo>
                <a:lnTo>
                  <a:pt x="19489113"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552186" y="3525380"/>
            <a:ext cx="3707114" cy="3707114"/>
            <a:chOff x="0" y="0"/>
            <a:chExt cx="4699000" cy="4699000"/>
          </a:xfrm>
        </p:grpSpPr>
        <p:sp>
          <p:nvSpPr>
            <p:cNvPr name="Freeform 5" id="5"/>
            <p:cNvSpPr/>
            <p:nvPr/>
          </p:nvSpPr>
          <p:spPr>
            <a:xfrm flipH="false" flipV="false" rot="0">
              <a:off x="0" y="0"/>
              <a:ext cx="4699000" cy="4699000"/>
            </a:xfrm>
            <a:custGeom>
              <a:avLst/>
              <a:gdLst/>
              <a:ahLst/>
              <a:cxnLst/>
              <a:rect r="r" b="b" t="t" l="l"/>
              <a:pathLst>
                <a:path h="4699000" w="4699000">
                  <a:moveTo>
                    <a:pt x="2349500" y="0"/>
                  </a:moveTo>
                  <a:cubicBezTo>
                    <a:pt x="1051941" y="0"/>
                    <a:pt x="0" y="1051941"/>
                    <a:pt x="0" y="2349500"/>
                  </a:cubicBezTo>
                  <a:lnTo>
                    <a:pt x="0" y="4699000"/>
                  </a:lnTo>
                  <a:lnTo>
                    <a:pt x="2349500" y="4699000"/>
                  </a:lnTo>
                  <a:cubicBezTo>
                    <a:pt x="3647059" y="4699000"/>
                    <a:pt x="4699000" y="3647059"/>
                    <a:pt x="4699000" y="2349500"/>
                  </a:cubicBezTo>
                  <a:cubicBezTo>
                    <a:pt x="4699000" y="1051941"/>
                    <a:pt x="3647059" y="0"/>
                    <a:pt x="2349500" y="0"/>
                  </a:cubicBezTo>
                  <a:close/>
                </a:path>
              </a:pathLst>
            </a:custGeom>
            <a:blipFill>
              <a:blip r:embed="rId4"/>
              <a:stretch>
                <a:fillRect l="0" t="0" r="0" b="0"/>
              </a:stretch>
            </a:blipFill>
          </p:spPr>
        </p:sp>
      </p:grpSp>
      <p:sp>
        <p:nvSpPr>
          <p:cNvPr name="Freeform 6" id="6"/>
          <p:cNvSpPr/>
          <p:nvPr/>
        </p:nvSpPr>
        <p:spPr>
          <a:xfrm flipH="false" flipV="false" rot="5400000">
            <a:off x="1696026" y="229207"/>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5400000">
            <a:off x="13953971" y="-560134"/>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8" id="8"/>
          <p:cNvSpPr/>
          <p:nvPr/>
        </p:nvSpPr>
        <p:spPr>
          <a:xfrm flipH="false" flipV="false" rot="0">
            <a:off x="3388356" y="-195379"/>
            <a:ext cx="2911134" cy="2911134"/>
          </a:xfrm>
          <a:custGeom>
            <a:avLst/>
            <a:gdLst/>
            <a:ahLst/>
            <a:cxnLst/>
            <a:rect r="r" b="b" t="t" l="l"/>
            <a:pathLst>
              <a:path h="2911134" w="2911134">
                <a:moveTo>
                  <a:pt x="0" y="0"/>
                </a:moveTo>
                <a:lnTo>
                  <a:pt x="2911134" y="0"/>
                </a:lnTo>
                <a:lnTo>
                  <a:pt x="2911134" y="2911134"/>
                </a:lnTo>
                <a:lnTo>
                  <a:pt x="0" y="2911134"/>
                </a:lnTo>
                <a:lnTo>
                  <a:pt x="0" y="0"/>
                </a:lnTo>
                <a:close/>
              </a:path>
            </a:pathLst>
          </a:custGeom>
          <a:blipFill>
            <a:blip r:embed="rId7"/>
            <a:stretch>
              <a:fillRect l="0" t="0" r="0" b="0"/>
            </a:stretch>
          </a:blipFill>
        </p:spPr>
      </p:sp>
      <p:sp>
        <p:nvSpPr>
          <p:cNvPr name="TextBox 9" id="9"/>
          <p:cNvSpPr txBox="true"/>
          <p:nvPr/>
        </p:nvSpPr>
        <p:spPr>
          <a:xfrm rot="0">
            <a:off x="6597184" y="688688"/>
            <a:ext cx="8025573" cy="1200150"/>
          </a:xfrm>
          <a:prstGeom prst="rect">
            <a:avLst/>
          </a:prstGeom>
        </p:spPr>
        <p:txBody>
          <a:bodyPr anchor="t" rtlCol="false" tIns="0" lIns="0" bIns="0" rIns="0">
            <a:spAutoFit/>
          </a:bodyPr>
          <a:lstStyle/>
          <a:p>
            <a:pPr algn="l">
              <a:lnSpc>
                <a:spcPts val="4500"/>
              </a:lnSpc>
            </a:pPr>
            <a:r>
              <a:rPr lang="en-US" sz="4500">
                <a:solidFill>
                  <a:srgbClr val="292E6E"/>
                </a:solidFill>
                <a:latin typeface="Ubuntu Bold"/>
              </a:rPr>
              <a:t>Institute of Informatics &amp; Communication</a:t>
            </a:r>
          </a:p>
        </p:txBody>
      </p:sp>
      <p:sp>
        <p:nvSpPr>
          <p:cNvPr name="Freeform 10" id="10"/>
          <p:cNvSpPr/>
          <p:nvPr/>
        </p:nvSpPr>
        <p:spPr>
          <a:xfrm flipH="true" flipV="true" rot="5400000">
            <a:off x="14839726" y="229207"/>
            <a:ext cx="727310" cy="2061962"/>
          </a:xfrm>
          <a:custGeom>
            <a:avLst/>
            <a:gdLst/>
            <a:ahLst/>
            <a:cxnLst/>
            <a:rect r="r" b="b" t="t" l="l"/>
            <a:pathLst>
              <a:path h="2061962" w="727310">
                <a:moveTo>
                  <a:pt x="727310" y="2061962"/>
                </a:moveTo>
                <a:lnTo>
                  <a:pt x="0" y="2061962"/>
                </a:lnTo>
                <a:lnTo>
                  <a:pt x="0" y="0"/>
                </a:lnTo>
                <a:lnTo>
                  <a:pt x="727310" y="0"/>
                </a:lnTo>
                <a:lnTo>
                  <a:pt x="727310" y="206196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094853" y="1094353"/>
            <a:ext cx="8098295" cy="8098295"/>
          </a:xfrm>
          <a:custGeom>
            <a:avLst/>
            <a:gdLst/>
            <a:ahLst/>
            <a:cxnLst/>
            <a:rect r="r" b="b" t="t" l="l"/>
            <a:pathLst>
              <a:path h="8098295" w="8098295">
                <a:moveTo>
                  <a:pt x="0" y="0"/>
                </a:moveTo>
                <a:lnTo>
                  <a:pt x="8098294" y="0"/>
                </a:lnTo>
                <a:lnTo>
                  <a:pt x="8098294" y="8098294"/>
                </a:lnTo>
                <a:lnTo>
                  <a:pt x="0" y="8098294"/>
                </a:lnTo>
                <a:lnTo>
                  <a:pt x="0" y="0"/>
                </a:lnTo>
                <a:close/>
              </a:path>
            </a:pathLst>
          </a:custGeom>
          <a:blipFill>
            <a:blip r:embed="rId8">
              <a:alphaModFix amt="6999"/>
            </a:blip>
            <a:stretch>
              <a:fillRect l="0" t="0" r="0" b="0"/>
            </a:stretch>
          </a:blipFill>
        </p:spPr>
      </p:sp>
      <p:sp>
        <p:nvSpPr>
          <p:cNvPr name="TextBox 12" id="12"/>
          <p:cNvSpPr txBox="true"/>
          <p:nvPr/>
        </p:nvSpPr>
        <p:spPr>
          <a:xfrm rot="0">
            <a:off x="1028700" y="7338923"/>
            <a:ext cx="7918409" cy="1180465"/>
          </a:xfrm>
          <a:prstGeom prst="rect">
            <a:avLst/>
          </a:prstGeom>
        </p:spPr>
        <p:txBody>
          <a:bodyPr anchor="t" rtlCol="false" tIns="0" lIns="0" bIns="0" rIns="0">
            <a:spAutoFit/>
          </a:bodyPr>
          <a:lstStyle/>
          <a:p>
            <a:pPr algn="l">
              <a:lnSpc>
                <a:spcPts val="4760"/>
              </a:lnSpc>
            </a:pPr>
            <a:r>
              <a:rPr lang="en-US" sz="3400" spc="374">
                <a:solidFill>
                  <a:srgbClr val="C42263"/>
                </a:solidFill>
                <a:latin typeface="Oswald"/>
              </a:rPr>
              <a:t>BHARAT AGGARWAL</a:t>
            </a:r>
          </a:p>
          <a:p>
            <a:pPr algn="l">
              <a:lnSpc>
                <a:spcPts val="4760"/>
              </a:lnSpc>
            </a:pPr>
            <a:r>
              <a:rPr lang="en-US" sz="3400" spc="374">
                <a:solidFill>
                  <a:srgbClr val="C42263"/>
                </a:solidFill>
                <a:latin typeface="Oswald"/>
              </a:rPr>
              <a:t>ROLL NO - 22285756008</a:t>
            </a:r>
          </a:p>
        </p:txBody>
      </p:sp>
      <p:sp>
        <p:nvSpPr>
          <p:cNvPr name="TextBox 13" id="13"/>
          <p:cNvSpPr txBox="true"/>
          <p:nvPr/>
        </p:nvSpPr>
        <p:spPr>
          <a:xfrm rot="0">
            <a:off x="11356261" y="7683344"/>
            <a:ext cx="7694240" cy="688975"/>
          </a:xfrm>
          <a:prstGeom prst="rect">
            <a:avLst/>
          </a:prstGeom>
        </p:spPr>
        <p:txBody>
          <a:bodyPr anchor="t" rtlCol="false" tIns="0" lIns="0" bIns="0" rIns="0">
            <a:spAutoFit/>
          </a:bodyPr>
          <a:lstStyle/>
          <a:p>
            <a:pPr algn="l">
              <a:lnSpc>
                <a:spcPts val="5000"/>
              </a:lnSpc>
            </a:pPr>
            <a:r>
              <a:rPr lang="en-US" sz="5000">
                <a:solidFill>
                  <a:srgbClr val="292E6E"/>
                </a:solidFill>
                <a:latin typeface="Ubuntu Bold"/>
              </a:rPr>
              <a:t>InReview Web App</a:t>
            </a:r>
          </a:p>
        </p:txBody>
      </p:sp>
      <p:sp>
        <p:nvSpPr>
          <p:cNvPr name="TextBox 14" id="14"/>
          <p:cNvSpPr txBox="true"/>
          <p:nvPr/>
        </p:nvSpPr>
        <p:spPr>
          <a:xfrm rot="0">
            <a:off x="1028700" y="6670017"/>
            <a:ext cx="2963376" cy="457835"/>
          </a:xfrm>
          <a:prstGeom prst="rect">
            <a:avLst/>
          </a:prstGeom>
        </p:spPr>
        <p:txBody>
          <a:bodyPr anchor="t" rtlCol="false" tIns="0" lIns="0" bIns="0" rIns="0">
            <a:spAutoFit/>
          </a:bodyPr>
          <a:lstStyle/>
          <a:p>
            <a:pPr algn="l">
              <a:lnSpc>
                <a:spcPts val="3400"/>
              </a:lnSpc>
            </a:pPr>
            <a:r>
              <a:rPr lang="en-US" sz="3400">
                <a:solidFill>
                  <a:srgbClr val="292E6E"/>
                </a:solidFill>
                <a:latin typeface="Oswald"/>
              </a:rPr>
              <a:t>Prepared by</a:t>
            </a:r>
          </a:p>
        </p:txBody>
      </p:sp>
      <p:sp>
        <p:nvSpPr>
          <p:cNvPr name="TextBox 15" id="15"/>
          <p:cNvSpPr txBox="true"/>
          <p:nvPr/>
        </p:nvSpPr>
        <p:spPr>
          <a:xfrm rot="0">
            <a:off x="4368783" y="2439530"/>
            <a:ext cx="9550434" cy="1066800"/>
          </a:xfrm>
          <a:prstGeom prst="rect">
            <a:avLst/>
          </a:prstGeom>
        </p:spPr>
        <p:txBody>
          <a:bodyPr anchor="t" rtlCol="false" tIns="0" lIns="0" bIns="0" rIns="0">
            <a:spAutoFit/>
          </a:bodyPr>
          <a:lstStyle/>
          <a:p>
            <a:pPr algn="ctr">
              <a:lnSpc>
                <a:spcPts val="4200"/>
              </a:lnSpc>
            </a:pPr>
            <a:r>
              <a:rPr lang="en-US" sz="3500">
                <a:solidFill>
                  <a:srgbClr val="000000"/>
                </a:solidFill>
                <a:latin typeface="Muli Bold"/>
              </a:rPr>
              <a:t>M.Sc. Informatics, Batch 2022-2024</a:t>
            </a:r>
          </a:p>
          <a:p>
            <a:pPr algn="ctr">
              <a:lnSpc>
                <a:spcPts val="4200"/>
              </a:lnSpc>
            </a:pPr>
            <a:r>
              <a:rPr lang="en-US" sz="3500">
                <a:solidFill>
                  <a:srgbClr val="000000"/>
                </a:solidFill>
                <a:latin typeface="Muli Bold"/>
              </a:rPr>
              <a:t>ITCC - 403 Project (Semester - IV)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399883" y="1867626"/>
            <a:ext cx="7717691" cy="3452129"/>
          </a:xfrm>
          <a:custGeom>
            <a:avLst/>
            <a:gdLst/>
            <a:ahLst/>
            <a:cxnLst/>
            <a:rect r="r" b="b" t="t" l="l"/>
            <a:pathLst>
              <a:path h="3452129" w="7717691">
                <a:moveTo>
                  <a:pt x="0" y="0"/>
                </a:moveTo>
                <a:lnTo>
                  <a:pt x="7717691" y="0"/>
                </a:lnTo>
                <a:lnTo>
                  <a:pt x="7717691" y="3452129"/>
                </a:lnTo>
                <a:lnTo>
                  <a:pt x="0" y="3452129"/>
                </a:lnTo>
                <a:lnTo>
                  <a:pt x="0" y="0"/>
                </a:lnTo>
                <a:close/>
              </a:path>
            </a:pathLst>
          </a:custGeom>
          <a:blipFill>
            <a:blip r:embed="rId2"/>
            <a:stretch>
              <a:fillRect l="0" t="0" r="0" b="0"/>
            </a:stretch>
          </a:blipFill>
        </p:spPr>
      </p:sp>
      <p:sp>
        <p:nvSpPr>
          <p:cNvPr name="Freeform 3" id="3"/>
          <p:cNvSpPr/>
          <p:nvPr/>
        </p:nvSpPr>
        <p:spPr>
          <a:xfrm flipH="false" flipV="false" rot="0">
            <a:off x="9568062" y="1867626"/>
            <a:ext cx="7691238" cy="3452129"/>
          </a:xfrm>
          <a:custGeom>
            <a:avLst/>
            <a:gdLst/>
            <a:ahLst/>
            <a:cxnLst/>
            <a:rect r="r" b="b" t="t" l="l"/>
            <a:pathLst>
              <a:path h="3452129" w="7691238">
                <a:moveTo>
                  <a:pt x="0" y="0"/>
                </a:moveTo>
                <a:lnTo>
                  <a:pt x="7691238" y="0"/>
                </a:lnTo>
                <a:lnTo>
                  <a:pt x="7691238" y="3452129"/>
                </a:lnTo>
                <a:lnTo>
                  <a:pt x="0" y="3452129"/>
                </a:lnTo>
                <a:lnTo>
                  <a:pt x="0" y="0"/>
                </a:lnTo>
                <a:close/>
              </a:path>
            </a:pathLst>
          </a:custGeom>
          <a:blipFill>
            <a:blip r:embed="rId3"/>
            <a:stretch>
              <a:fillRect l="0" t="0" r="0" b="0"/>
            </a:stretch>
          </a:blipFill>
        </p:spPr>
      </p:sp>
      <p:sp>
        <p:nvSpPr>
          <p:cNvPr name="Freeform 4" id="4"/>
          <p:cNvSpPr/>
          <p:nvPr/>
        </p:nvSpPr>
        <p:spPr>
          <a:xfrm flipH="false" flipV="false" rot="0">
            <a:off x="399883" y="6174075"/>
            <a:ext cx="7717691" cy="3497803"/>
          </a:xfrm>
          <a:custGeom>
            <a:avLst/>
            <a:gdLst/>
            <a:ahLst/>
            <a:cxnLst/>
            <a:rect r="r" b="b" t="t" l="l"/>
            <a:pathLst>
              <a:path h="3497803" w="7717691">
                <a:moveTo>
                  <a:pt x="0" y="0"/>
                </a:moveTo>
                <a:lnTo>
                  <a:pt x="7717691" y="0"/>
                </a:lnTo>
                <a:lnTo>
                  <a:pt x="7717691" y="3497804"/>
                </a:lnTo>
                <a:lnTo>
                  <a:pt x="0" y="3497804"/>
                </a:lnTo>
                <a:lnTo>
                  <a:pt x="0" y="0"/>
                </a:lnTo>
                <a:close/>
              </a:path>
            </a:pathLst>
          </a:custGeom>
          <a:blipFill>
            <a:blip r:embed="rId4"/>
            <a:stretch>
              <a:fillRect l="0" t="0" r="0" b="0"/>
            </a:stretch>
          </a:blipFill>
        </p:spPr>
      </p:sp>
      <p:sp>
        <p:nvSpPr>
          <p:cNvPr name="Freeform 5" id="5"/>
          <p:cNvSpPr/>
          <p:nvPr/>
        </p:nvSpPr>
        <p:spPr>
          <a:xfrm flipH="false" flipV="false" rot="0">
            <a:off x="9398066" y="6174075"/>
            <a:ext cx="7861234" cy="3423766"/>
          </a:xfrm>
          <a:custGeom>
            <a:avLst/>
            <a:gdLst/>
            <a:ahLst/>
            <a:cxnLst/>
            <a:rect r="r" b="b" t="t" l="l"/>
            <a:pathLst>
              <a:path h="3423766" w="7861234">
                <a:moveTo>
                  <a:pt x="0" y="0"/>
                </a:moveTo>
                <a:lnTo>
                  <a:pt x="7861234" y="0"/>
                </a:lnTo>
                <a:lnTo>
                  <a:pt x="7861234" y="3423766"/>
                </a:lnTo>
                <a:lnTo>
                  <a:pt x="0" y="3423766"/>
                </a:lnTo>
                <a:lnTo>
                  <a:pt x="0" y="0"/>
                </a:lnTo>
                <a:close/>
              </a:path>
            </a:pathLst>
          </a:custGeom>
          <a:blipFill>
            <a:blip r:embed="rId5"/>
            <a:stretch>
              <a:fillRect l="0" t="0" r="0" b="0"/>
            </a:stretch>
          </a:blipFill>
        </p:spPr>
      </p:sp>
      <p:sp>
        <p:nvSpPr>
          <p:cNvPr name="TextBox 6" id="6"/>
          <p:cNvSpPr txBox="true"/>
          <p:nvPr/>
        </p:nvSpPr>
        <p:spPr>
          <a:xfrm rot="0">
            <a:off x="2894429" y="647383"/>
            <a:ext cx="1249914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Application Screenshots</a:t>
            </a:r>
          </a:p>
        </p:txBody>
      </p:sp>
      <p:sp>
        <p:nvSpPr>
          <p:cNvPr name="TextBox 7" id="7"/>
          <p:cNvSpPr txBox="true"/>
          <p:nvPr/>
        </p:nvSpPr>
        <p:spPr>
          <a:xfrm rot="0">
            <a:off x="377172" y="5534068"/>
            <a:ext cx="3881557"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Reviewers Dashboard</a:t>
            </a:r>
          </a:p>
        </p:txBody>
      </p:sp>
      <p:sp>
        <p:nvSpPr>
          <p:cNvPr name="TextBox 8" id="8"/>
          <p:cNvSpPr txBox="true"/>
          <p:nvPr/>
        </p:nvSpPr>
        <p:spPr>
          <a:xfrm rot="0">
            <a:off x="9568062" y="5534068"/>
            <a:ext cx="4652010"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Reviewers Invitations Page</a:t>
            </a:r>
          </a:p>
        </p:txBody>
      </p:sp>
      <p:sp>
        <p:nvSpPr>
          <p:cNvPr name="TextBox 9" id="9"/>
          <p:cNvSpPr txBox="true"/>
          <p:nvPr/>
        </p:nvSpPr>
        <p:spPr>
          <a:xfrm rot="0">
            <a:off x="377172" y="9795704"/>
            <a:ext cx="3809167"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Document View Page</a:t>
            </a:r>
          </a:p>
        </p:txBody>
      </p:sp>
      <p:sp>
        <p:nvSpPr>
          <p:cNvPr name="TextBox 10" id="10"/>
          <p:cNvSpPr txBox="true"/>
          <p:nvPr/>
        </p:nvSpPr>
        <p:spPr>
          <a:xfrm rot="0">
            <a:off x="9398066" y="9795704"/>
            <a:ext cx="3456861"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Write Review Page</a:t>
            </a:r>
          </a:p>
        </p:txBody>
      </p:sp>
      <p:sp>
        <p:nvSpPr>
          <p:cNvPr name="Freeform 11" id="11"/>
          <p:cNvSpPr/>
          <p:nvPr/>
        </p:nvSpPr>
        <p:spPr>
          <a:xfrm flipH="false" flipV="false" rot="5400000">
            <a:off x="16217633"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1343057"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26851" y="-329966"/>
            <a:ext cx="19489113" cy="5340663"/>
          </a:xfrm>
          <a:custGeom>
            <a:avLst/>
            <a:gdLst/>
            <a:ahLst/>
            <a:cxnLst/>
            <a:rect r="r" b="b" t="t" l="l"/>
            <a:pathLst>
              <a:path h="5340663" w="19489113">
                <a:moveTo>
                  <a:pt x="0" y="0"/>
                </a:moveTo>
                <a:lnTo>
                  <a:pt x="19489112" y="0"/>
                </a:lnTo>
                <a:lnTo>
                  <a:pt x="19489112"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26851" y="6288197"/>
            <a:ext cx="3899613" cy="5340663"/>
          </a:xfrm>
          <a:custGeom>
            <a:avLst/>
            <a:gdLst/>
            <a:ahLst/>
            <a:cxnLst/>
            <a:rect r="r" b="b" t="t" l="l"/>
            <a:pathLst>
              <a:path h="5340663" w="3899613">
                <a:moveTo>
                  <a:pt x="3899612" y="5340663"/>
                </a:moveTo>
                <a:lnTo>
                  <a:pt x="0" y="5340663"/>
                </a:lnTo>
                <a:lnTo>
                  <a:pt x="0" y="0"/>
                </a:lnTo>
                <a:lnTo>
                  <a:pt x="3899612" y="0"/>
                </a:lnTo>
                <a:lnTo>
                  <a:pt x="3899612" y="5340663"/>
                </a:lnTo>
                <a:close/>
              </a:path>
            </a:pathLst>
          </a:custGeom>
          <a:blipFill>
            <a:blip r:embed="rId2">
              <a:extLst>
                <a:ext uri="{96DAC541-7B7A-43D3-8B79-37D633B846F1}">
                  <asvg:svgBlip xmlns:asvg="http://schemas.microsoft.com/office/drawing/2016/SVG/main" r:embed="rId3"/>
                </a:ext>
              </a:extLst>
            </a:blip>
            <a:stretch>
              <a:fillRect l="-399770" t="0" r="0" b="0"/>
            </a:stretch>
          </a:blipFill>
        </p:spPr>
      </p:sp>
      <p:sp>
        <p:nvSpPr>
          <p:cNvPr name="Freeform 4" id="4"/>
          <p:cNvSpPr/>
          <p:nvPr/>
        </p:nvSpPr>
        <p:spPr>
          <a:xfrm flipH="false" flipV="false" rot="5400000">
            <a:off x="6402685" y="72575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43803" y="1945637"/>
            <a:ext cx="5246370" cy="5246370"/>
            <a:chOff x="0" y="0"/>
            <a:chExt cx="6350000" cy="6350000"/>
          </a:xfrm>
        </p:grpSpPr>
        <p:sp>
          <p:nvSpPr>
            <p:cNvPr name="Freeform 6" id="6"/>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6"/>
              <a:stretch>
                <a:fillRect l="-40035" t="0" r="-40035" b="0"/>
              </a:stretch>
            </a:blipFill>
          </p:spPr>
        </p:sp>
      </p:grpSp>
      <p:sp>
        <p:nvSpPr>
          <p:cNvPr name="TextBox 7" id="7"/>
          <p:cNvSpPr txBox="true"/>
          <p:nvPr/>
        </p:nvSpPr>
        <p:spPr>
          <a:xfrm rot="0">
            <a:off x="5390173" y="3589447"/>
            <a:ext cx="11869127" cy="5565775"/>
          </a:xfrm>
          <a:prstGeom prst="rect">
            <a:avLst/>
          </a:prstGeom>
        </p:spPr>
        <p:txBody>
          <a:bodyPr anchor="t" rtlCol="false" tIns="0" lIns="0" bIns="0" rIns="0">
            <a:spAutoFit/>
          </a:bodyPr>
          <a:lstStyle/>
          <a:p>
            <a:pPr algn="l" marL="539749" indent="-269875" lvl="1">
              <a:lnSpc>
                <a:spcPts val="4474"/>
              </a:lnSpc>
              <a:buFont typeface="Arial"/>
              <a:buChar char="•"/>
            </a:pPr>
            <a:r>
              <a:rPr lang="en-US" sz="2499">
                <a:solidFill>
                  <a:srgbClr val="000000"/>
                </a:solidFill>
                <a:latin typeface="Muli Bold"/>
              </a:rPr>
              <a:t>Frontend Technologies -</a:t>
            </a:r>
            <a:r>
              <a:rPr lang="en-US" sz="2499">
                <a:solidFill>
                  <a:srgbClr val="000000"/>
                </a:solidFill>
                <a:latin typeface="Muli"/>
              </a:rPr>
              <a:t> HTML, CSS, Bootstrap CSS and JavaScript.</a:t>
            </a:r>
          </a:p>
          <a:p>
            <a:pPr algn="l" marL="539749" indent="-269875" lvl="1">
              <a:lnSpc>
                <a:spcPts val="4474"/>
              </a:lnSpc>
              <a:buFont typeface="Arial"/>
              <a:buChar char="•"/>
            </a:pPr>
            <a:r>
              <a:rPr lang="en-US" sz="2499">
                <a:solidFill>
                  <a:srgbClr val="000000"/>
                </a:solidFill>
                <a:latin typeface="Muli Bold"/>
              </a:rPr>
              <a:t>Backend Technologies - </a:t>
            </a:r>
            <a:r>
              <a:rPr lang="en-US" sz="2499">
                <a:solidFill>
                  <a:srgbClr val="000000"/>
                </a:solidFill>
                <a:latin typeface="Muli"/>
              </a:rPr>
              <a:t>Python, Flask Framework.</a:t>
            </a:r>
          </a:p>
          <a:p>
            <a:pPr algn="l" marL="539749" indent="-269875" lvl="1">
              <a:lnSpc>
                <a:spcPts val="4474"/>
              </a:lnSpc>
              <a:buFont typeface="Arial"/>
              <a:buChar char="•"/>
            </a:pPr>
            <a:r>
              <a:rPr lang="en-US" sz="2499">
                <a:solidFill>
                  <a:srgbClr val="000000"/>
                </a:solidFill>
                <a:latin typeface="Muli Bold"/>
              </a:rPr>
              <a:t>Security - </a:t>
            </a:r>
            <a:r>
              <a:rPr lang="en-US" sz="2499">
                <a:solidFill>
                  <a:srgbClr val="000000"/>
                </a:solidFill>
                <a:latin typeface="Muli"/>
              </a:rPr>
              <a:t> Used Hashing to store and retrieve passwords securely.</a:t>
            </a:r>
          </a:p>
          <a:p>
            <a:pPr algn="l" marL="539749" indent="-269875" lvl="1">
              <a:lnSpc>
                <a:spcPts val="4474"/>
              </a:lnSpc>
              <a:buFont typeface="Arial"/>
              <a:buChar char="•"/>
            </a:pPr>
            <a:r>
              <a:rPr lang="en-US" sz="2499">
                <a:solidFill>
                  <a:srgbClr val="000000"/>
                </a:solidFill>
                <a:latin typeface="Muli Bold"/>
              </a:rPr>
              <a:t>APIs Used - </a:t>
            </a:r>
          </a:p>
          <a:p>
            <a:pPr algn="l" marL="1079499" indent="-359833" lvl="2">
              <a:lnSpc>
                <a:spcPts val="4474"/>
              </a:lnSpc>
              <a:buFont typeface="Arial"/>
              <a:buChar char="⚬"/>
            </a:pPr>
            <a:r>
              <a:rPr lang="en-US" sz="2499">
                <a:solidFill>
                  <a:srgbClr val="000000"/>
                </a:solidFill>
                <a:latin typeface="Muli"/>
              </a:rPr>
              <a:t>Flask-Mail - Used Google SMTP server for sending emails.</a:t>
            </a:r>
          </a:p>
          <a:p>
            <a:pPr algn="l" marL="1079499" indent="-359833" lvl="2">
              <a:lnSpc>
                <a:spcPts val="4474"/>
              </a:lnSpc>
              <a:buFont typeface="Arial"/>
              <a:buChar char="⚬"/>
            </a:pPr>
            <a:r>
              <a:rPr lang="en-US" sz="2499">
                <a:solidFill>
                  <a:srgbClr val="000000"/>
                </a:solidFill>
                <a:latin typeface="Muli"/>
              </a:rPr>
              <a:t>Google </a:t>
            </a:r>
            <a:r>
              <a:rPr lang="en-US" sz="2499">
                <a:solidFill>
                  <a:srgbClr val="000000"/>
                </a:solidFill>
                <a:latin typeface="Muli"/>
              </a:rPr>
              <a:t>ReCAPTCHA -  Used Google ReCAPTCHA for bot prevention during form validations.</a:t>
            </a:r>
          </a:p>
          <a:p>
            <a:pPr algn="l" marL="1079499" indent="-359833" lvl="2">
              <a:lnSpc>
                <a:spcPts val="4474"/>
              </a:lnSpc>
              <a:buFont typeface="Arial"/>
              <a:buChar char="⚬"/>
            </a:pPr>
            <a:r>
              <a:rPr lang="en-US" sz="2499">
                <a:solidFill>
                  <a:srgbClr val="000000"/>
                </a:solidFill>
                <a:latin typeface="Muli"/>
              </a:rPr>
              <a:t>Google OAuth 2.O - Used for authenticating users via a google account.</a:t>
            </a:r>
          </a:p>
          <a:p>
            <a:pPr algn="l" marL="539749" indent="-269875" lvl="1">
              <a:lnSpc>
                <a:spcPts val="4474"/>
              </a:lnSpc>
              <a:buFont typeface="Arial"/>
              <a:buChar char="•"/>
            </a:pPr>
            <a:r>
              <a:rPr lang="en-US" sz="2499">
                <a:solidFill>
                  <a:srgbClr val="000000"/>
                </a:solidFill>
                <a:latin typeface="Muli Bold"/>
              </a:rPr>
              <a:t>Database - </a:t>
            </a:r>
            <a:r>
              <a:rPr lang="en-US" sz="2499">
                <a:solidFill>
                  <a:srgbClr val="000000"/>
                </a:solidFill>
                <a:latin typeface="Muli"/>
              </a:rPr>
              <a:t> SQLite using SQLAlchemy ORM</a:t>
            </a:r>
          </a:p>
          <a:p>
            <a:pPr algn="l" marL="539749" indent="-269875" lvl="1">
              <a:lnSpc>
                <a:spcPts val="4474"/>
              </a:lnSpc>
              <a:buFont typeface="Arial"/>
              <a:buChar char="•"/>
            </a:pPr>
            <a:r>
              <a:rPr lang="en-US" sz="2499">
                <a:solidFill>
                  <a:srgbClr val="000000"/>
                </a:solidFill>
                <a:latin typeface="Muli Bold"/>
              </a:rPr>
              <a:t>Deployment</a:t>
            </a:r>
            <a:r>
              <a:rPr lang="en-US" sz="2499">
                <a:solidFill>
                  <a:srgbClr val="000000"/>
                </a:solidFill>
                <a:latin typeface="Muli"/>
              </a:rPr>
              <a:t> - Running locally on Flask Server.</a:t>
            </a:r>
            <a:r>
              <a:rPr lang="en-US" sz="2499">
                <a:solidFill>
                  <a:srgbClr val="000000"/>
                </a:solidFill>
                <a:latin typeface="Muli Bold"/>
              </a:rPr>
              <a:t> </a:t>
            </a:r>
            <a:r>
              <a:rPr lang="en-US" sz="2499">
                <a:solidFill>
                  <a:srgbClr val="000000"/>
                </a:solidFill>
                <a:latin typeface="Muli"/>
              </a:rPr>
              <a:t> </a:t>
            </a:r>
          </a:p>
        </p:txBody>
      </p:sp>
      <p:sp>
        <p:nvSpPr>
          <p:cNvPr name="Freeform 8" id="8"/>
          <p:cNvSpPr/>
          <p:nvPr/>
        </p:nvSpPr>
        <p:spPr>
          <a:xfrm flipH="false" flipV="false" rot="0">
            <a:off x="9144000" y="1198654"/>
            <a:ext cx="8676072" cy="8676072"/>
          </a:xfrm>
          <a:custGeom>
            <a:avLst/>
            <a:gdLst/>
            <a:ahLst/>
            <a:cxnLst/>
            <a:rect r="r" b="b" t="t" l="l"/>
            <a:pathLst>
              <a:path h="8676072" w="8676072">
                <a:moveTo>
                  <a:pt x="0" y="0"/>
                </a:moveTo>
                <a:lnTo>
                  <a:pt x="8676072" y="0"/>
                </a:lnTo>
                <a:lnTo>
                  <a:pt x="8676072" y="8676073"/>
                </a:lnTo>
                <a:lnTo>
                  <a:pt x="0" y="8676073"/>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390173" y="2417872"/>
            <a:ext cx="9957180" cy="990600"/>
          </a:xfrm>
          <a:prstGeom prst="rect">
            <a:avLst/>
          </a:prstGeom>
        </p:spPr>
        <p:txBody>
          <a:bodyPr anchor="t" rtlCol="false" tIns="0" lIns="0" bIns="0" rIns="0">
            <a:spAutoFit/>
          </a:bodyPr>
          <a:lstStyle/>
          <a:p>
            <a:pPr algn="l">
              <a:lnSpc>
                <a:spcPts val="7679"/>
              </a:lnSpc>
            </a:pPr>
            <a:r>
              <a:rPr lang="en-US" sz="6399">
                <a:solidFill>
                  <a:srgbClr val="292E6E"/>
                </a:solidFill>
                <a:latin typeface="Ubuntu Bold"/>
              </a:rPr>
              <a:t>Technology Stack Used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4474719" y="-541255"/>
            <a:ext cx="5066153" cy="4459928"/>
          </a:xfrm>
          <a:custGeom>
            <a:avLst/>
            <a:gdLst/>
            <a:ahLst/>
            <a:cxnLst/>
            <a:rect r="r" b="b" t="t" l="l"/>
            <a:pathLst>
              <a:path h="4459928" w="5066153">
                <a:moveTo>
                  <a:pt x="0" y="4459928"/>
                </a:moveTo>
                <a:lnTo>
                  <a:pt x="5066154" y="4459928"/>
                </a:lnTo>
                <a:lnTo>
                  <a:pt x="5066154" y="0"/>
                </a:lnTo>
                <a:lnTo>
                  <a:pt x="0" y="0"/>
                </a:lnTo>
                <a:lnTo>
                  <a:pt x="0" y="4459928"/>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Freeform 3" id="3"/>
          <p:cNvSpPr/>
          <p:nvPr/>
        </p:nvSpPr>
        <p:spPr>
          <a:xfrm flipH="true" flipV="true" rot="0">
            <a:off x="0" y="5881873"/>
            <a:ext cx="18436051" cy="5052089"/>
          </a:xfrm>
          <a:custGeom>
            <a:avLst/>
            <a:gdLst/>
            <a:ahLst/>
            <a:cxnLst/>
            <a:rect r="r" b="b" t="t" l="l"/>
            <a:pathLst>
              <a:path h="5052089" w="18436051">
                <a:moveTo>
                  <a:pt x="18436051" y="5052089"/>
                </a:moveTo>
                <a:lnTo>
                  <a:pt x="0" y="5052089"/>
                </a:lnTo>
                <a:lnTo>
                  <a:pt x="0" y="0"/>
                </a:lnTo>
                <a:lnTo>
                  <a:pt x="18436051" y="0"/>
                </a:lnTo>
                <a:lnTo>
                  <a:pt x="18436051" y="505208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4704607" y="-124401"/>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523875"/>
            <a:ext cx="7533754" cy="990600"/>
          </a:xfrm>
          <a:prstGeom prst="rect">
            <a:avLst/>
          </a:prstGeom>
        </p:spPr>
        <p:txBody>
          <a:bodyPr anchor="t" rtlCol="false" tIns="0" lIns="0" bIns="0" rIns="0">
            <a:spAutoFit/>
          </a:bodyPr>
          <a:lstStyle/>
          <a:p>
            <a:pPr algn="l">
              <a:lnSpc>
                <a:spcPts val="7679"/>
              </a:lnSpc>
            </a:pPr>
            <a:r>
              <a:rPr lang="en-US" sz="6399">
                <a:solidFill>
                  <a:srgbClr val="292E6E"/>
                </a:solidFill>
                <a:latin typeface="Ubuntu Bold"/>
              </a:rPr>
              <a:t>Future Scope</a:t>
            </a:r>
          </a:p>
        </p:txBody>
      </p:sp>
      <p:sp>
        <p:nvSpPr>
          <p:cNvPr name="TextBox 6" id="6"/>
          <p:cNvSpPr txBox="true"/>
          <p:nvPr/>
        </p:nvSpPr>
        <p:spPr>
          <a:xfrm rot="0">
            <a:off x="1028700" y="1792405"/>
            <a:ext cx="15172677" cy="7677150"/>
          </a:xfrm>
          <a:prstGeom prst="rect">
            <a:avLst/>
          </a:prstGeom>
        </p:spPr>
        <p:txBody>
          <a:bodyPr anchor="t" rtlCol="false" tIns="0" lIns="0" bIns="0" rIns="0">
            <a:spAutoFit/>
          </a:bodyPr>
          <a:lstStyle/>
          <a:p>
            <a:pPr algn="l" marL="539749" indent="-269875" lvl="1">
              <a:lnSpc>
                <a:spcPts val="4124"/>
              </a:lnSpc>
              <a:buAutoNum type="arabicPeriod" startAt="1"/>
            </a:pPr>
            <a:r>
              <a:rPr lang="en-US" sz="2499">
                <a:solidFill>
                  <a:srgbClr val="000000"/>
                </a:solidFill>
                <a:latin typeface="Muli Bold"/>
              </a:rPr>
              <a:t>Reviewer Rating and Feedback System:</a:t>
            </a:r>
          </a:p>
          <a:p>
            <a:pPr algn="l" marL="1079499" indent="-359833" lvl="2">
              <a:lnSpc>
                <a:spcPts val="4124"/>
              </a:lnSpc>
              <a:buFont typeface="Arial"/>
              <a:buChar char="⚬"/>
            </a:pPr>
            <a:r>
              <a:rPr lang="en-US" sz="2499">
                <a:solidFill>
                  <a:srgbClr val="000000"/>
                </a:solidFill>
                <a:latin typeface="Muli"/>
              </a:rPr>
              <a:t>Introduce a rating system for reviewers based on their performance and reliability.</a:t>
            </a:r>
          </a:p>
          <a:p>
            <a:pPr algn="l" marL="539749" indent="-269875" lvl="1">
              <a:lnSpc>
                <a:spcPts val="4124"/>
              </a:lnSpc>
              <a:buAutoNum type="arabicPeriod" startAt="1"/>
            </a:pPr>
            <a:r>
              <a:rPr lang="en-US" sz="2499">
                <a:solidFill>
                  <a:srgbClr val="000000"/>
                </a:solidFill>
                <a:latin typeface="Muli Bold"/>
              </a:rPr>
              <a:t>Collaborative Reviewing:</a:t>
            </a:r>
          </a:p>
          <a:p>
            <a:pPr algn="l" marL="1079499" indent="-359833" lvl="2">
              <a:lnSpc>
                <a:spcPts val="4124"/>
              </a:lnSpc>
              <a:buFont typeface="Arial"/>
              <a:buChar char="⚬"/>
            </a:pPr>
            <a:r>
              <a:rPr lang="en-US" sz="2499">
                <a:solidFill>
                  <a:srgbClr val="000000"/>
                </a:solidFill>
                <a:latin typeface="Muli"/>
              </a:rPr>
              <a:t>A</a:t>
            </a:r>
            <a:r>
              <a:rPr lang="en-US" sz="2499">
                <a:solidFill>
                  <a:srgbClr val="000000"/>
                </a:solidFill>
                <a:latin typeface="Muli"/>
              </a:rPr>
              <a:t>llowing multiple reviewers to collaborate on the evaluation of a single submission. This feature can foster discussions and diverse perspectives during the review process.</a:t>
            </a:r>
          </a:p>
          <a:p>
            <a:pPr algn="l" marL="539749" indent="-269875" lvl="1">
              <a:lnSpc>
                <a:spcPts val="4124"/>
              </a:lnSpc>
              <a:buAutoNum type="arabicPeriod" startAt="1"/>
            </a:pPr>
            <a:r>
              <a:rPr lang="en-US" sz="2499">
                <a:solidFill>
                  <a:srgbClr val="000000"/>
                </a:solidFill>
                <a:latin typeface="Muli Bold"/>
              </a:rPr>
              <a:t>Document Versioning and History:</a:t>
            </a:r>
          </a:p>
          <a:p>
            <a:pPr algn="l" marL="1079499" indent="-359833" lvl="2">
              <a:lnSpc>
                <a:spcPts val="4124"/>
              </a:lnSpc>
              <a:buFont typeface="Arial"/>
              <a:buChar char="⚬"/>
            </a:pPr>
            <a:r>
              <a:rPr lang="en-US" sz="2499">
                <a:solidFill>
                  <a:srgbClr val="000000"/>
                </a:solidFill>
                <a:latin typeface="Muli"/>
              </a:rPr>
              <a:t>Implement a versioning system for submitted documents, allowing participants to track changes and updates. Maintain a history log to record all modifications, providing a comprehensive overview of document evolution throughout the review process as revision documents.</a:t>
            </a:r>
          </a:p>
          <a:p>
            <a:pPr algn="l" marL="539749" indent="-269875" lvl="1">
              <a:lnSpc>
                <a:spcPts val="4124"/>
              </a:lnSpc>
              <a:buAutoNum type="arabicPeriod" startAt="1"/>
            </a:pPr>
            <a:r>
              <a:rPr lang="en-US" sz="2499">
                <a:solidFill>
                  <a:srgbClr val="000000"/>
                </a:solidFill>
                <a:latin typeface="Muli"/>
              </a:rPr>
              <a:t> </a:t>
            </a:r>
            <a:r>
              <a:rPr lang="en-US" sz="2499">
                <a:solidFill>
                  <a:srgbClr val="000000"/>
                </a:solidFill>
                <a:latin typeface="Muli Bold"/>
              </a:rPr>
              <a:t>Multi Level Approval Hierarchy:</a:t>
            </a:r>
          </a:p>
          <a:p>
            <a:pPr algn="l" marL="1079499" indent="-359833" lvl="2">
              <a:lnSpc>
                <a:spcPts val="4124"/>
              </a:lnSpc>
              <a:buFont typeface="Arial"/>
              <a:buChar char="⚬"/>
            </a:pPr>
            <a:r>
              <a:rPr lang="en-US" sz="2499">
                <a:solidFill>
                  <a:srgbClr val="000000"/>
                </a:solidFill>
                <a:latin typeface="Muli"/>
              </a:rPr>
              <a:t>Implement a multi level scrutiny process for the submissions that is handled by the event organizers to ask participants to reupload the documents after one level of review is done and this hierarchy continues upto a certain level until the document is successfully accepted by a required no of reviewers.</a:t>
            </a:r>
          </a:p>
          <a:p>
            <a:pPr algn="l">
              <a:lnSpc>
                <a:spcPts val="4124"/>
              </a:lnSpc>
            </a:pPr>
          </a:p>
        </p:txBody>
      </p:sp>
      <p:sp>
        <p:nvSpPr>
          <p:cNvPr name="Freeform 7" id="7"/>
          <p:cNvSpPr/>
          <p:nvPr/>
        </p:nvSpPr>
        <p:spPr>
          <a:xfrm flipH="false" flipV="false" rot="0">
            <a:off x="10454657" y="1688709"/>
            <a:ext cx="7833343" cy="7361120"/>
          </a:xfrm>
          <a:custGeom>
            <a:avLst/>
            <a:gdLst/>
            <a:ahLst/>
            <a:cxnLst/>
            <a:rect r="r" b="b" t="t" l="l"/>
            <a:pathLst>
              <a:path h="7361120" w="7833343">
                <a:moveTo>
                  <a:pt x="0" y="0"/>
                </a:moveTo>
                <a:lnTo>
                  <a:pt x="7833343" y="0"/>
                </a:lnTo>
                <a:lnTo>
                  <a:pt x="7833343" y="7361120"/>
                </a:lnTo>
                <a:lnTo>
                  <a:pt x="0" y="7361120"/>
                </a:lnTo>
                <a:lnTo>
                  <a:pt x="0" y="0"/>
                </a:lnTo>
                <a:close/>
              </a:path>
            </a:pathLst>
          </a:custGeom>
          <a:blipFill>
            <a:blip r:embed="rId6">
              <a:alphaModFix amt="16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798718" y="3798718"/>
            <a:ext cx="10465265" cy="2867830"/>
          </a:xfrm>
          <a:custGeom>
            <a:avLst/>
            <a:gdLst/>
            <a:ahLst/>
            <a:cxnLst/>
            <a:rect r="r" b="b" t="t" l="l"/>
            <a:pathLst>
              <a:path h="2867830" w="10465265">
                <a:moveTo>
                  <a:pt x="0" y="0"/>
                </a:moveTo>
                <a:lnTo>
                  <a:pt x="10465265" y="0"/>
                </a:lnTo>
                <a:lnTo>
                  <a:pt x="10465265" y="2867829"/>
                </a:lnTo>
                <a:lnTo>
                  <a:pt x="0" y="2867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1625661" y="3861964"/>
            <a:ext cx="10465265" cy="2867830"/>
          </a:xfrm>
          <a:custGeom>
            <a:avLst/>
            <a:gdLst/>
            <a:ahLst/>
            <a:cxnLst/>
            <a:rect r="r" b="b" t="t" l="l"/>
            <a:pathLst>
              <a:path h="2867830" w="10465265">
                <a:moveTo>
                  <a:pt x="0" y="2867829"/>
                </a:moveTo>
                <a:lnTo>
                  <a:pt x="10465265" y="2867829"/>
                </a:lnTo>
                <a:lnTo>
                  <a:pt x="10465265" y="0"/>
                </a:lnTo>
                <a:lnTo>
                  <a:pt x="0" y="0"/>
                </a:lnTo>
                <a:lnTo>
                  <a:pt x="0" y="286782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770555" y="7051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5400000">
            <a:off x="14493749" y="705174"/>
            <a:ext cx="727310" cy="2061962"/>
          </a:xfrm>
          <a:custGeom>
            <a:avLst/>
            <a:gdLst/>
            <a:ahLst/>
            <a:cxnLst/>
            <a:rect r="r" b="b" t="t" l="l"/>
            <a:pathLst>
              <a:path h="2061962" w="727310">
                <a:moveTo>
                  <a:pt x="0" y="2061962"/>
                </a:moveTo>
                <a:lnTo>
                  <a:pt x="727310" y="2061962"/>
                </a:lnTo>
                <a:lnTo>
                  <a:pt x="727310" y="0"/>
                </a:lnTo>
                <a:lnTo>
                  <a:pt x="0" y="0"/>
                </a:lnTo>
                <a:lnTo>
                  <a:pt x="0" y="206196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306662" y="7143718"/>
            <a:ext cx="2963376" cy="530225"/>
          </a:xfrm>
          <a:prstGeom prst="rect">
            <a:avLst/>
          </a:prstGeom>
        </p:spPr>
        <p:txBody>
          <a:bodyPr anchor="t" rtlCol="false" tIns="0" lIns="0" bIns="0" rIns="0">
            <a:spAutoFit/>
          </a:bodyPr>
          <a:lstStyle/>
          <a:p>
            <a:pPr algn="ctr">
              <a:lnSpc>
                <a:spcPts val="3999"/>
              </a:lnSpc>
            </a:pPr>
            <a:r>
              <a:rPr lang="en-US" sz="3999">
                <a:solidFill>
                  <a:srgbClr val="F2F2F2"/>
                </a:solidFill>
                <a:latin typeface="Oswald"/>
              </a:rPr>
              <a:t>Aaron Loeb</a:t>
            </a:r>
          </a:p>
        </p:txBody>
      </p:sp>
      <p:sp>
        <p:nvSpPr>
          <p:cNvPr name="TextBox 7" id="7"/>
          <p:cNvSpPr txBox="true"/>
          <p:nvPr/>
        </p:nvSpPr>
        <p:spPr>
          <a:xfrm rot="0">
            <a:off x="7662312" y="7143718"/>
            <a:ext cx="2963376" cy="530225"/>
          </a:xfrm>
          <a:prstGeom prst="rect">
            <a:avLst/>
          </a:prstGeom>
        </p:spPr>
        <p:txBody>
          <a:bodyPr anchor="t" rtlCol="false" tIns="0" lIns="0" bIns="0" rIns="0">
            <a:spAutoFit/>
          </a:bodyPr>
          <a:lstStyle/>
          <a:p>
            <a:pPr algn="ctr">
              <a:lnSpc>
                <a:spcPts val="3999"/>
              </a:lnSpc>
            </a:pPr>
            <a:r>
              <a:rPr lang="en-US" sz="3999">
                <a:solidFill>
                  <a:srgbClr val="F2F2F2"/>
                </a:solidFill>
                <a:latin typeface="Oswald"/>
              </a:rPr>
              <a:t>Alfredo Torres</a:t>
            </a:r>
          </a:p>
        </p:txBody>
      </p:sp>
      <p:sp>
        <p:nvSpPr>
          <p:cNvPr name="TextBox 8" id="8"/>
          <p:cNvSpPr txBox="true"/>
          <p:nvPr/>
        </p:nvSpPr>
        <p:spPr>
          <a:xfrm rot="0">
            <a:off x="13017962" y="7143718"/>
            <a:ext cx="2963376" cy="530225"/>
          </a:xfrm>
          <a:prstGeom prst="rect">
            <a:avLst/>
          </a:prstGeom>
        </p:spPr>
        <p:txBody>
          <a:bodyPr anchor="t" rtlCol="false" tIns="0" lIns="0" bIns="0" rIns="0">
            <a:spAutoFit/>
          </a:bodyPr>
          <a:lstStyle/>
          <a:p>
            <a:pPr algn="ctr">
              <a:lnSpc>
                <a:spcPts val="3999"/>
              </a:lnSpc>
            </a:pPr>
            <a:r>
              <a:rPr lang="en-US" sz="3999">
                <a:solidFill>
                  <a:srgbClr val="F2F2F2"/>
                </a:solidFill>
                <a:latin typeface="Oswald"/>
              </a:rPr>
              <a:t>Bailey Dupont</a:t>
            </a:r>
          </a:p>
        </p:txBody>
      </p:sp>
      <p:sp>
        <p:nvSpPr>
          <p:cNvPr name="TextBox 9" id="9"/>
          <p:cNvSpPr txBox="true"/>
          <p:nvPr/>
        </p:nvSpPr>
        <p:spPr>
          <a:xfrm rot="0">
            <a:off x="1557661" y="3082893"/>
            <a:ext cx="15172677" cy="4591050"/>
          </a:xfrm>
          <a:prstGeom prst="rect">
            <a:avLst/>
          </a:prstGeom>
        </p:spPr>
        <p:txBody>
          <a:bodyPr anchor="t" rtlCol="false" tIns="0" lIns="0" bIns="0" rIns="0">
            <a:spAutoFit/>
          </a:bodyPr>
          <a:lstStyle/>
          <a:p>
            <a:pPr algn="ctr">
              <a:lnSpc>
                <a:spcPts val="4124"/>
              </a:lnSpc>
            </a:pPr>
            <a:r>
              <a:rPr lang="en-US" sz="2499">
                <a:solidFill>
                  <a:srgbClr val="000000"/>
                </a:solidFill>
                <a:latin typeface="Muli"/>
              </a:rPr>
              <a:t>The Manuscript Management System project represents a significant advancement in the management of academic and professional events such as conferences, journals, and hackathons. By integrating a wide array of backend technologies, the system ensures robust functionality, security, and user-friendliness, making it an indispensable tool for event organizers, participants, and reviewers.</a:t>
            </a:r>
          </a:p>
          <a:p>
            <a:pPr algn="ctr">
              <a:lnSpc>
                <a:spcPts val="4124"/>
              </a:lnSpc>
            </a:pPr>
            <a:r>
              <a:rPr lang="en-US" sz="2499">
                <a:solidFill>
                  <a:srgbClr val="000000"/>
                </a:solidFill>
                <a:latin typeface="Muli"/>
              </a:rPr>
              <a:t>Overall, the Manuscript Management System is designed to facilitate the efficient execution of events, fostering collaboration and innovation within the academic and professional communities. With its intuitive interface and comprehensive feature set, this system stands as a powerful solution to the challenges of event management, promoting excellence and efficiency in the organization and participation of academic and professional events.</a:t>
            </a:r>
          </a:p>
        </p:txBody>
      </p:sp>
      <p:sp>
        <p:nvSpPr>
          <p:cNvPr name="Freeform 10" id="10"/>
          <p:cNvSpPr/>
          <p:nvPr/>
        </p:nvSpPr>
        <p:spPr>
          <a:xfrm flipH="false" flipV="false" rot="0">
            <a:off x="4455338" y="1372500"/>
            <a:ext cx="9080938" cy="8229600"/>
          </a:xfrm>
          <a:custGeom>
            <a:avLst/>
            <a:gdLst/>
            <a:ahLst/>
            <a:cxnLst/>
            <a:rect r="r" b="b" t="t" l="l"/>
            <a:pathLst>
              <a:path h="8229600" w="9080938">
                <a:moveTo>
                  <a:pt x="0" y="0"/>
                </a:moveTo>
                <a:lnTo>
                  <a:pt x="9080938" y="0"/>
                </a:lnTo>
                <a:lnTo>
                  <a:pt x="9080938" y="8229600"/>
                </a:lnTo>
                <a:lnTo>
                  <a:pt x="0" y="8229600"/>
                </a:lnTo>
                <a:lnTo>
                  <a:pt x="0" y="0"/>
                </a:lnTo>
                <a:close/>
              </a:path>
            </a:pathLst>
          </a:custGeom>
          <a:blipFill>
            <a:blip r:embed="rId6">
              <a:alphaModFix amt="9999"/>
            </a:blip>
            <a:stretch>
              <a:fillRect l="0" t="0" r="0" b="0"/>
            </a:stretch>
          </a:blipFill>
        </p:spPr>
      </p:sp>
      <p:sp>
        <p:nvSpPr>
          <p:cNvPr name="TextBox 11" id="11"/>
          <p:cNvSpPr txBox="true"/>
          <p:nvPr/>
        </p:nvSpPr>
        <p:spPr>
          <a:xfrm rot="0">
            <a:off x="5473471" y="1354838"/>
            <a:ext cx="7341058"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Conclusion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0" y="-307968"/>
            <a:ext cx="18288000" cy="5011518"/>
          </a:xfrm>
          <a:custGeom>
            <a:avLst/>
            <a:gdLst/>
            <a:ahLst/>
            <a:cxnLst/>
            <a:rect r="r" b="b" t="t" l="l"/>
            <a:pathLst>
              <a:path h="5011518" w="18288000">
                <a:moveTo>
                  <a:pt x="0" y="0"/>
                </a:moveTo>
                <a:lnTo>
                  <a:pt x="18288000" y="0"/>
                </a:lnTo>
                <a:lnTo>
                  <a:pt x="18288000" y="5011518"/>
                </a:lnTo>
                <a:lnTo>
                  <a:pt x="0" y="5011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0" y="5803427"/>
            <a:ext cx="18288000" cy="5011518"/>
          </a:xfrm>
          <a:custGeom>
            <a:avLst/>
            <a:gdLst/>
            <a:ahLst/>
            <a:cxnLst/>
            <a:rect r="r" b="b" t="t" l="l"/>
            <a:pathLst>
              <a:path h="5011518" w="18288000">
                <a:moveTo>
                  <a:pt x="18288000" y="5011518"/>
                </a:moveTo>
                <a:lnTo>
                  <a:pt x="0" y="5011518"/>
                </a:lnTo>
                <a:lnTo>
                  <a:pt x="0" y="0"/>
                </a:lnTo>
                <a:lnTo>
                  <a:pt x="18288000" y="0"/>
                </a:lnTo>
                <a:lnTo>
                  <a:pt x="18288000" y="501151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881331" y="3776821"/>
            <a:ext cx="10525337" cy="1404619"/>
          </a:xfrm>
          <a:prstGeom prst="rect">
            <a:avLst/>
          </a:prstGeom>
        </p:spPr>
        <p:txBody>
          <a:bodyPr anchor="t" rtlCol="false" tIns="0" lIns="0" bIns="0" rIns="0">
            <a:spAutoFit/>
          </a:bodyPr>
          <a:lstStyle/>
          <a:p>
            <a:pPr algn="ctr">
              <a:lnSpc>
                <a:spcPts val="10299"/>
              </a:lnSpc>
            </a:pPr>
            <a:r>
              <a:rPr lang="en-US" sz="10299">
                <a:solidFill>
                  <a:srgbClr val="292E6E"/>
                </a:solidFill>
                <a:latin typeface="Ubuntu Bold"/>
              </a:rPr>
              <a:t>THANK YOU</a:t>
            </a:r>
          </a:p>
        </p:txBody>
      </p:sp>
      <p:sp>
        <p:nvSpPr>
          <p:cNvPr name="TextBox 5" id="5"/>
          <p:cNvSpPr txBox="true"/>
          <p:nvPr/>
        </p:nvSpPr>
        <p:spPr>
          <a:xfrm rot="0">
            <a:off x="5184796" y="5112755"/>
            <a:ext cx="7918409" cy="679450"/>
          </a:xfrm>
          <a:prstGeom prst="rect">
            <a:avLst/>
          </a:prstGeom>
        </p:spPr>
        <p:txBody>
          <a:bodyPr anchor="t" rtlCol="false" tIns="0" lIns="0" bIns="0" rIns="0">
            <a:spAutoFit/>
          </a:bodyPr>
          <a:lstStyle/>
          <a:p>
            <a:pPr algn="ctr">
              <a:lnSpc>
                <a:spcPts val="5599"/>
              </a:lnSpc>
            </a:pPr>
            <a:r>
              <a:rPr lang="en-US" sz="3999" spc="799">
                <a:solidFill>
                  <a:srgbClr val="C42263"/>
                </a:solidFill>
                <a:latin typeface="Oswald"/>
              </a:rPr>
              <a:t>FOR YOUR ATTENTION</a:t>
            </a:r>
          </a:p>
        </p:txBody>
      </p:sp>
      <p:sp>
        <p:nvSpPr>
          <p:cNvPr name="Freeform 6" id="6"/>
          <p:cNvSpPr/>
          <p:nvPr/>
        </p:nvSpPr>
        <p:spPr>
          <a:xfrm flipH="false" flipV="false" rot="5400000">
            <a:off x="1696026" y="1166810"/>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6146935" y="7278205"/>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false" flipV="true" rot="-5400000">
            <a:off x="14019964" y="-226256"/>
            <a:ext cx="6066605" cy="5340663"/>
          </a:xfrm>
          <a:custGeom>
            <a:avLst/>
            <a:gdLst/>
            <a:ahLst/>
            <a:cxnLst/>
            <a:rect r="r" b="b" t="t" l="l"/>
            <a:pathLst>
              <a:path h="5340663" w="6066605">
                <a:moveTo>
                  <a:pt x="0" y="5340663"/>
                </a:moveTo>
                <a:lnTo>
                  <a:pt x="6066605" y="5340663"/>
                </a:lnTo>
                <a:lnTo>
                  <a:pt x="6066605" y="0"/>
                </a:lnTo>
                <a:lnTo>
                  <a:pt x="0" y="0"/>
                </a:lnTo>
                <a:lnTo>
                  <a:pt x="0" y="5340663"/>
                </a:lnTo>
                <a:close/>
              </a:path>
            </a:pathLst>
          </a:custGeom>
          <a:blipFill>
            <a:blip r:embed="rId2">
              <a:extLst>
                <a:ext uri="{96DAC541-7B7A-43D3-8B79-37D633B846F1}">
                  <asvg:svgBlip xmlns:asvg="http://schemas.microsoft.com/office/drawing/2016/SVG/main" r:embed="rId3"/>
                </a:ext>
              </a:extLst>
            </a:blip>
            <a:stretch>
              <a:fillRect l="-221252" t="0" r="0" b="0"/>
            </a:stretch>
          </a:blipFill>
        </p:spPr>
      </p:sp>
      <p:sp>
        <p:nvSpPr>
          <p:cNvPr name="TextBox 4" id="4"/>
          <p:cNvSpPr txBox="true"/>
          <p:nvPr/>
        </p:nvSpPr>
        <p:spPr>
          <a:xfrm rot="0">
            <a:off x="2114920" y="2062758"/>
            <a:ext cx="7206825" cy="867410"/>
          </a:xfrm>
          <a:prstGeom prst="rect">
            <a:avLst/>
          </a:prstGeom>
        </p:spPr>
        <p:txBody>
          <a:bodyPr anchor="t" rtlCol="false" tIns="0" lIns="0" bIns="0" rIns="0">
            <a:spAutoFit/>
          </a:bodyPr>
          <a:lstStyle/>
          <a:p>
            <a:pPr algn="l">
              <a:lnSpc>
                <a:spcPts val="6399"/>
              </a:lnSpc>
            </a:pPr>
            <a:r>
              <a:rPr lang="en-US" sz="6399">
                <a:solidFill>
                  <a:srgbClr val="292E6E"/>
                </a:solidFill>
                <a:latin typeface="Ubuntu Bold"/>
              </a:rPr>
              <a:t>Table Of Content</a:t>
            </a:r>
          </a:p>
        </p:txBody>
      </p:sp>
      <p:sp>
        <p:nvSpPr>
          <p:cNvPr name="TextBox 5" id="5"/>
          <p:cNvSpPr txBox="true"/>
          <p:nvPr/>
        </p:nvSpPr>
        <p:spPr>
          <a:xfrm rot="0">
            <a:off x="2114920" y="4069849"/>
            <a:ext cx="1044993" cy="848360"/>
          </a:xfrm>
          <a:prstGeom prst="rect">
            <a:avLst/>
          </a:prstGeom>
        </p:spPr>
        <p:txBody>
          <a:bodyPr anchor="t" rtlCol="false" tIns="0" lIns="0" bIns="0" rIns="0">
            <a:spAutoFit/>
          </a:bodyPr>
          <a:lstStyle/>
          <a:p>
            <a:pPr algn="l">
              <a:lnSpc>
                <a:spcPts val="6399"/>
              </a:lnSpc>
            </a:pPr>
            <a:r>
              <a:rPr lang="en-US" sz="6399">
                <a:solidFill>
                  <a:srgbClr val="C42263"/>
                </a:solidFill>
                <a:latin typeface="Oswald Bold"/>
              </a:rPr>
              <a:t>01</a:t>
            </a:r>
          </a:p>
        </p:txBody>
      </p:sp>
      <p:sp>
        <p:nvSpPr>
          <p:cNvPr name="TextBox 6" id="6"/>
          <p:cNvSpPr txBox="true"/>
          <p:nvPr/>
        </p:nvSpPr>
        <p:spPr>
          <a:xfrm rot="0">
            <a:off x="7322020" y="4069849"/>
            <a:ext cx="1044993" cy="848360"/>
          </a:xfrm>
          <a:prstGeom prst="rect">
            <a:avLst/>
          </a:prstGeom>
        </p:spPr>
        <p:txBody>
          <a:bodyPr anchor="t" rtlCol="false" tIns="0" lIns="0" bIns="0" rIns="0">
            <a:spAutoFit/>
          </a:bodyPr>
          <a:lstStyle/>
          <a:p>
            <a:pPr algn="l">
              <a:lnSpc>
                <a:spcPts val="6399"/>
              </a:lnSpc>
            </a:pPr>
            <a:r>
              <a:rPr lang="en-US" sz="6399">
                <a:solidFill>
                  <a:srgbClr val="C42263"/>
                </a:solidFill>
                <a:latin typeface="Oswald Bold"/>
              </a:rPr>
              <a:t>03</a:t>
            </a:r>
          </a:p>
        </p:txBody>
      </p:sp>
      <p:sp>
        <p:nvSpPr>
          <p:cNvPr name="TextBox 7" id="7"/>
          <p:cNvSpPr txBox="true"/>
          <p:nvPr/>
        </p:nvSpPr>
        <p:spPr>
          <a:xfrm rot="0">
            <a:off x="3184888" y="3610427"/>
            <a:ext cx="296337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rPr>
              <a:t>Objective</a:t>
            </a:r>
          </a:p>
        </p:txBody>
      </p:sp>
      <p:sp>
        <p:nvSpPr>
          <p:cNvPr name="TextBox 8" id="8"/>
          <p:cNvSpPr txBox="true"/>
          <p:nvPr/>
        </p:nvSpPr>
        <p:spPr>
          <a:xfrm rot="0">
            <a:off x="8391988" y="3610427"/>
            <a:ext cx="325130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rPr>
              <a:t>Workflow and SS</a:t>
            </a:r>
          </a:p>
        </p:txBody>
      </p:sp>
      <p:sp>
        <p:nvSpPr>
          <p:cNvPr name="TextBox 9" id="9"/>
          <p:cNvSpPr txBox="true"/>
          <p:nvPr/>
        </p:nvSpPr>
        <p:spPr>
          <a:xfrm rot="0">
            <a:off x="3184888" y="4333057"/>
            <a:ext cx="3770419" cy="1104900"/>
          </a:xfrm>
          <a:prstGeom prst="rect">
            <a:avLst/>
          </a:prstGeom>
        </p:spPr>
        <p:txBody>
          <a:bodyPr anchor="t" rtlCol="false" tIns="0" lIns="0" bIns="0" rIns="0">
            <a:spAutoFit/>
          </a:bodyPr>
          <a:lstStyle/>
          <a:p>
            <a:pPr algn="l">
              <a:lnSpc>
                <a:spcPts val="2999"/>
              </a:lnSpc>
            </a:pPr>
            <a:r>
              <a:rPr lang="en-US" sz="2499">
                <a:solidFill>
                  <a:srgbClr val="000000"/>
                </a:solidFill>
                <a:latin typeface="Muli"/>
              </a:rPr>
              <a:t>Discussed about the Introduction and objective of this project.</a:t>
            </a:r>
          </a:p>
        </p:txBody>
      </p:sp>
      <p:sp>
        <p:nvSpPr>
          <p:cNvPr name="TextBox 10" id="10"/>
          <p:cNvSpPr txBox="true"/>
          <p:nvPr/>
        </p:nvSpPr>
        <p:spPr>
          <a:xfrm rot="0">
            <a:off x="8391988" y="4333057"/>
            <a:ext cx="3770419" cy="1104900"/>
          </a:xfrm>
          <a:prstGeom prst="rect">
            <a:avLst/>
          </a:prstGeom>
        </p:spPr>
        <p:txBody>
          <a:bodyPr anchor="t" rtlCol="false" tIns="0" lIns="0" bIns="0" rIns="0">
            <a:spAutoFit/>
          </a:bodyPr>
          <a:lstStyle/>
          <a:p>
            <a:pPr algn="l">
              <a:lnSpc>
                <a:spcPts val="2999"/>
              </a:lnSpc>
            </a:pPr>
            <a:r>
              <a:rPr lang="en-US" sz="2499">
                <a:solidFill>
                  <a:srgbClr val="000000"/>
                </a:solidFill>
                <a:latin typeface="Muli"/>
              </a:rPr>
              <a:t>Fill in the following text</a:t>
            </a:r>
          </a:p>
          <a:p>
            <a:pPr algn="l">
              <a:lnSpc>
                <a:spcPts val="2999"/>
              </a:lnSpc>
            </a:pPr>
            <a:r>
              <a:rPr lang="en-US" sz="2499">
                <a:solidFill>
                  <a:srgbClr val="000000"/>
                </a:solidFill>
                <a:latin typeface="Muli"/>
              </a:rPr>
              <a:t>fields with appropriate</a:t>
            </a:r>
          </a:p>
          <a:p>
            <a:pPr algn="l">
              <a:lnSpc>
                <a:spcPts val="2999"/>
              </a:lnSpc>
            </a:pPr>
            <a:r>
              <a:rPr lang="en-US" sz="2499">
                <a:solidFill>
                  <a:srgbClr val="000000"/>
                </a:solidFill>
                <a:latin typeface="Muli"/>
              </a:rPr>
              <a:t>explanations.</a:t>
            </a:r>
          </a:p>
        </p:txBody>
      </p:sp>
      <p:sp>
        <p:nvSpPr>
          <p:cNvPr name="TextBox 11" id="11"/>
          <p:cNvSpPr txBox="true"/>
          <p:nvPr/>
        </p:nvSpPr>
        <p:spPr>
          <a:xfrm rot="0">
            <a:off x="2114920" y="6789679"/>
            <a:ext cx="1044993" cy="848360"/>
          </a:xfrm>
          <a:prstGeom prst="rect">
            <a:avLst/>
          </a:prstGeom>
        </p:spPr>
        <p:txBody>
          <a:bodyPr anchor="t" rtlCol="false" tIns="0" lIns="0" bIns="0" rIns="0">
            <a:spAutoFit/>
          </a:bodyPr>
          <a:lstStyle/>
          <a:p>
            <a:pPr algn="l">
              <a:lnSpc>
                <a:spcPts val="6399"/>
              </a:lnSpc>
            </a:pPr>
            <a:r>
              <a:rPr lang="en-US" sz="6399">
                <a:solidFill>
                  <a:srgbClr val="C42263"/>
                </a:solidFill>
                <a:latin typeface="Oswald Bold"/>
              </a:rPr>
              <a:t>02</a:t>
            </a:r>
          </a:p>
        </p:txBody>
      </p:sp>
      <p:sp>
        <p:nvSpPr>
          <p:cNvPr name="TextBox 12" id="12"/>
          <p:cNvSpPr txBox="true"/>
          <p:nvPr/>
        </p:nvSpPr>
        <p:spPr>
          <a:xfrm rot="0">
            <a:off x="7322020" y="6789679"/>
            <a:ext cx="1044993" cy="848360"/>
          </a:xfrm>
          <a:prstGeom prst="rect">
            <a:avLst/>
          </a:prstGeom>
        </p:spPr>
        <p:txBody>
          <a:bodyPr anchor="t" rtlCol="false" tIns="0" lIns="0" bIns="0" rIns="0">
            <a:spAutoFit/>
          </a:bodyPr>
          <a:lstStyle/>
          <a:p>
            <a:pPr algn="l">
              <a:lnSpc>
                <a:spcPts val="6399"/>
              </a:lnSpc>
            </a:pPr>
            <a:r>
              <a:rPr lang="en-US" sz="6399">
                <a:solidFill>
                  <a:srgbClr val="C42263"/>
                </a:solidFill>
                <a:latin typeface="Oswald Bold"/>
              </a:rPr>
              <a:t>04</a:t>
            </a:r>
          </a:p>
        </p:txBody>
      </p:sp>
      <p:sp>
        <p:nvSpPr>
          <p:cNvPr name="TextBox 13" id="13"/>
          <p:cNvSpPr txBox="true"/>
          <p:nvPr/>
        </p:nvSpPr>
        <p:spPr>
          <a:xfrm rot="0">
            <a:off x="3184888" y="6330257"/>
            <a:ext cx="296337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rPr>
              <a:t>Project Modules</a:t>
            </a:r>
          </a:p>
        </p:txBody>
      </p:sp>
      <p:sp>
        <p:nvSpPr>
          <p:cNvPr name="TextBox 14" id="14"/>
          <p:cNvSpPr txBox="true"/>
          <p:nvPr/>
        </p:nvSpPr>
        <p:spPr>
          <a:xfrm rot="0">
            <a:off x="8391988" y="6330257"/>
            <a:ext cx="4316517"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rPr>
              <a:t>Technology Stack Used</a:t>
            </a:r>
          </a:p>
        </p:txBody>
      </p:sp>
      <p:sp>
        <p:nvSpPr>
          <p:cNvPr name="TextBox 15" id="15"/>
          <p:cNvSpPr txBox="true"/>
          <p:nvPr/>
        </p:nvSpPr>
        <p:spPr>
          <a:xfrm rot="0">
            <a:off x="3184888" y="7052887"/>
            <a:ext cx="3770419" cy="1104900"/>
          </a:xfrm>
          <a:prstGeom prst="rect">
            <a:avLst/>
          </a:prstGeom>
        </p:spPr>
        <p:txBody>
          <a:bodyPr anchor="t" rtlCol="false" tIns="0" lIns="0" bIns="0" rIns="0">
            <a:spAutoFit/>
          </a:bodyPr>
          <a:lstStyle/>
          <a:p>
            <a:pPr algn="l">
              <a:lnSpc>
                <a:spcPts val="2999"/>
              </a:lnSpc>
            </a:pPr>
            <a:r>
              <a:rPr lang="en-US" sz="2499">
                <a:solidFill>
                  <a:srgbClr val="000000"/>
                </a:solidFill>
                <a:latin typeface="Muli"/>
              </a:rPr>
              <a:t>Discussed about the main modules that project includes.</a:t>
            </a:r>
          </a:p>
        </p:txBody>
      </p:sp>
      <p:sp>
        <p:nvSpPr>
          <p:cNvPr name="TextBox 16" id="16"/>
          <p:cNvSpPr txBox="true"/>
          <p:nvPr/>
        </p:nvSpPr>
        <p:spPr>
          <a:xfrm rot="0">
            <a:off x="8391988" y="7052887"/>
            <a:ext cx="3770419" cy="1104900"/>
          </a:xfrm>
          <a:prstGeom prst="rect">
            <a:avLst/>
          </a:prstGeom>
        </p:spPr>
        <p:txBody>
          <a:bodyPr anchor="t" rtlCol="false" tIns="0" lIns="0" bIns="0" rIns="0">
            <a:spAutoFit/>
          </a:bodyPr>
          <a:lstStyle/>
          <a:p>
            <a:pPr algn="l">
              <a:lnSpc>
                <a:spcPts val="2999"/>
              </a:lnSpc>
            </a:pPr>
            <a:r>
              <a:rPr lang="en-US" sz="2499">
                <a:solidFill>
                  <a:srgbClr val="000000"/>
                </a:solidFill>
                <a:latin typeface="Muli"/>
              </a:rPr>
              <a:t>Fill in the following text</a:t>
            </a:r>
          </a:p>
          <a:p>
            <a:pPr algn="l">
              <a:lnSpc>
                <a:spcPts val="2999"/>
              </a:lnSpc>
            </a:pPr>
            <a:r>
              <a:rPr lang="en-US" sz="2499">
                <a:solidFill>
                  <a:srgbClr val="000000"/>
                </a:solidFill>
                <a:latin typeface="Muli"/>
              </a:rPr>
              <a:t>fields with appropriate</a:t>
            </a:r>
          </a:p>
          <a:p>
            <a:pPr algn="l">
              <a:lnSpc>
                <a:spcPts val="2999"/>
              </a:lnSpc>
            </a:pPr>
            <a:r>
              <a:rPr lang="en-US" sz="2499">
                <a:solidFill>
                  <a:srgbClr val="000000"/>
                </a:solidFill>
                <a:latin typeface="Muli"/>
              </a:rPr>
              <a:t>explanations.</a:t>
            </a:r>
          </a:p>
        </p:txBody>
      </p:sp>
      <p:sp>
        <p:nvSpPr>
          <p:cNvPr name="Freeform 17" id="17"/>
          <p:cNvSpPr/>
          <p:nvPr/>
        </p:nvSpPr>
        <p:spPr>
          <a:xfrm flipH="false" flipV="false" rot="-5400000">
            <a:off x="9468849" y="-8657659"/>
            <a:ext cx="6064363" cy="5340663"/>
          </a:xfrm>
          <a:custGeom>
            <a:avLst/>
            <a:gdLst/>
            <a:ahLst/>
            <a:cxnLst/>
            <a:rect r="r" b="b" t="t" l="l"/>
            <a:pathLst>
              <a:path h="5340663" w="6064363">
                <a:moveTo>
                  <a:pt x="0" y="0"/>
                </a:moveTo>
                <a:lnTo>
                  <a:pt x="6064363" y="0"/>
                </a:lnTo>
                <a:lnTo>
                  <a:pt x="6064363" y="5340663"/>
                </a:lnTo>
                <a:lnTo>
                  <a:pt x="0" y="5340663"/>
                </a:lnTo>
                <a:lnTo>
                  <a:pt x="0" y="0"/>
                </a:lnTo>
                <a:close/>
              </a:path>
            </a:pathLst>
          </a:custGeom>
          <a:blipFill>
            <a:blip r:embed="rId2">
              <a:extLst>
                <a:ext uri="{96DAC541-7B7A-43D3-8B79-37D633B846F1}">
                  <asvg:svgBlip xmlns:asvg="http://schemas.microsoft.com/office/drawing/2016/SVG/main" r:embed="rId3"/>
                </a:ext>
              </a:extLst>
            </a:blip>
            <a:stretch>
              <a:fillRect l="-221371" t="0" r="0" b="0"/>
            </a:stretch>
          </a:blipFill>
        </p:spPr>
      </p:sp>
      <p:sp>
        <p:nvSpPr>
          <p:cNvPr name="TextBox 18" id="18"/>
          <p:cNvSpPr txBox="true"/>
          <p:nvPr/>
        </p:nvSpPr>
        <p:spPr>
          <a:xfrm rot="0">
            <a:off x="12708505" y="4069849"/>
            <a:ext cx="1044993" cy="848360"/>
          </a:xfrm>
          <a:prstGeom prst="rect">
            <a:avLst/>
          </a:prstGeom>
        </p:spPr>
        <p:txBody>
          <a:bodyPr anchor="t" rtlCol="false" tIns="0" lIns="0" bIns="0" rIns="0">
            <a:spAutoFit/>
          </a:bodyPr>
          <a:lstStyle/>
          <a:p>
            <a:pPr algn="l">
              <a:lnSpc>
                <a:spcPts val="6399"/>
              </a:lnSpc>
            </a:pPr>
            <a:r>
              <a:rPr lang="en-US" sz="6399">
                <a:solidFill>
                  <a:srgbClr val="C42263"/>
                </a:solidFill>
                <a:latin typeface="Oswald Bold"/>
              </a:rPr>
              <a:t>05</a:t>
            </a:r>
          </a:p>
        </p:txBody>
      </p:sp>
      <p:sp>
        <p:nvSpPr>
          <p:cNvPr name="TextBox 19" id="19"/>
          <p:cNvSpPr txBox="true"/>
          <p:nvPr/>
        </p:nvSpPr>
        <p:spPr>
          <a:xfrm rot="0">
            <a:off x="13778473" y="3610427"/>
            <a:ext cx="296337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rPr>
              <a:t>Conclusions</a:t>
            </a:r>
          </a:p>
        </p:txBody>
      </p:sp>
      <p:sp>
        <p:nvSpPr>
          <p:cNvPr name="TextBox 20" id="20"/>
          <p:cNvSpPr txBox="true"/>
          <p:nvPr/>
        </p:nvSpPr>
        <p:spPr>
          <a:xfrm rot="0">
            <a:off x="13778473" y="4333057"/>
            <a:ext cx="3770419" cy="1104900"/>
          </a:xfrm>
          <a:prstGeom prst="rect">
            <a:avLst/>
          </a:prstGeom>
        </p:spPr>
        <p:txBody>
          <a:bodyPr anchor="t" rtlCol="false" tIns="0" lIns="0" bIns="0" rIns="0">
            <a:spAutoFit/>
          </a:bodyPr>
          <a:lstStyle/>
          <a:p>
            <a:pPr algn="l">
              <a:lnSpc>
                <a:spcPts val="2999"/>
              </a:lnSpc>
            </a:pPr>
            <a:r>
              <a:rPr lang="en-US" sz="2499">
                <a:solidFill>
                  <a:srgbClr val="000000"/>
                </a:solidFill>
                <a:latin typeface="Muli"/>
              </a:rPr>
              <a:t>Fill in the following text</a:t>
            </a:r>
          </a:p>
          <a:p>
            <a:pPr algn="l">
              <a:lnSpc>
                <a:spcPts val="2999"/>
              </a:lnSpc>
            </a:pPr>
            <a:r>
              <a:rPr lang="en-US" sz="2499">
                <a:solidFill>
                  <a:srgbClr val="000000"/>
                </a:solidFill>
                <a:latin typeface="Muli"/>
              </a:rPr>
              <a:t>fields with appropriate</a:t>
            </a:r>
          </a:p>
          <a:p>
            <a:pPr algn="l">
              <a:lnSpc>
                <a:spcPts val="2999"/>
              </a:lnSpc>
            </a:pPr>
            <a:r>
              <a:rPr lang="en-US" sz="2499">
                <a:solidFill>
                  <a:srgbClr val="000000"/>
                </a:solidFill>
                <a:latin typeface="Muli"/>
              </a:rPr>
              <a:t>explanations.</a:t>
            </a:r>
          </a:p>
        </p:txBody>
      </p:sp>
      <p:sp>
        <p:nvSpPr>
          <p:cNvPr name="TextBox 21" id="21"/>
          <p:cNvSpPr txBox="true"/>
          <p:nvPr/>
        </p:nvSpPr>
        <p:spPr>
          <a:xfrm rot="0">
            <a:off x="12708505" y="6789679"/>
            <a:ext cx="1044993" cy="848360"/>
          </a:xfrm>
          <a:prstGeom prst="rect">
            <a:avLst/>
          </a:prstGeom>
        </p:spPr>
        <p:txBody>
          <a:bodyPr anchor="t" rtlCol="false" tIns="0" lIns="0" bIns="0" rIns="0">
            <a:spAutoFit/>
          </a:bodyPr>
          <a:lstStyle/>
          <a:p>
            <a:pPr algn="l">
              <a:lnSpc>
                <a:spcPts val="6399"/>
              </a:lnSpc>
            </a:pPr>
            <a:r>
              <a:rPr lang="en-US" sz="6399">
                <a:solidFill>
                  <a:srgbClr val="C42263"/>
                </a:solidFill>
                <a:latin typeface="Oswald Bold"/>
              </a:rPr>
              <a:t>06</a:t>
            </a:r>
          </a:p>
        </p:txBody>
      </p:sp>
      <p:sp>
        <p:nvSpPr>
          <p:cNvPr name="TextBox 22" id="22"/>
          <p:cNvSpPr txBox="true"/>
          <p:nvPr/>
        </p:nvSpPr>
        <p:spPr>
          <a:xfrm rot="0">
            <a:off x="13778473" y="6330257"/>
            <a:ext cx="2963376" cy="530225"/>
          </a:xfrm>
          <a:prstGeom prst="rect">
            <a:avLst/>
          </a:prstGeom>
        </p:spPr>
        <p:txBody>
          <a:bodyPr anchor="t" rtlCol="false" tIns="0" lIns="0" bIns="0" rIns="0">
            <a:spAutoFit/>
          </a:bodyPr>
          <a:lstStyle/>
          <a:p>
            <a:pPr algn="l">
              <a:lnSpc>
                <a:spcPts val="3999"/>
              </a:lnSpc>
            </a:pPr>
            <a:r>
              <a:rPr lang="en-US" sz="3999">
                <a:solidFill>
                  <a:srgbClr val="292E6E"/>
                </a:solidFill>
                <a:latin typeface="Oswald"/>
              </a:rPr>
              <a:t>Future Scope</a:t>
            </a:r>
          </a:p>
        </p:txBody>
      </p:sp>
      <p:sp>
        <p:nvSpPr>
          <p:cNvPr name="TextBox 23" id="23"/>
          <p:cNvSpPr txBox="true"/>
          <p:nvPr/>
        </p:nvSpPr>
        <p:spPr>
          <a:xfrm rot="0">
            <a:off x="13778473" y="7052887"/>
            <a:ext cx="3770419" cy="1104900"/>
          </a:xfrm>
          <a:prstGeom prst="rect">
            <a:avLst/>
          </a:prstGeom>
        </p:spPr>
        <p:txBody>
          <a:bodyPr anchor="t" rtlCol="false" tIns="0" lIns="0" bIns="0" rIns="0">
            <a:spAutoFit/>
          </a:bodyPr>
          <a:lstStyle/>
          <a:p>
            <a:pPr algn="l">
              <a:lnSpc>
                <a:spcPts val="2999"/>
              </a:lnSpc>
            </a:pPr>
            <a:r>
              <a:rPr lang="en-US" sz="2499">
                <a:solidFill>
                  <a:srgbClr val="000000"/>
                </a:solidFill>
                <a:latin typeface="Muli"/>
              </a:rPr>
              <a:t>Fill in the following text</a:t>
            </a:r>
          </a:p>
          <a:p>
            <a:pPr algn="l">
              <a:lnSpc>
                <a:spcPts val="2999"/>
              </a:lnSpc>
            </a:pPr>
            <a:r>
              <a:rPr lang="en-US" sz="2499">
                <a:solidFill>
                  <a:srgbClr val="000000"/>
                </a:solidFill>
                <a:latin typeface="Muli"/>
              </a:rPr>
              <a:t>fields with appropriate</a:t>
            </a:r>
          </a:p>
          <a:p>
            <a:pPr algn="l">
              <a:lnSpc>
                <a:spcPts val="2999"/>
              </a:lnSpc>
            </a:pPr>
            <a:r>
              <a:rPr lang="en-US" sz="2499">
                <a:solidFill>
                  <a:srgbClr val="000000"/>
                </a:solidFill>
                <a:latin typeface="Muli"/>
              </a:rPr>
              <a:t>explanations.</a:t>
            </a:r>
          </a:p>
        </p:txBody>
      </p:sp>
      <p:sp>
        <p:nvSpPr>
          <p:cNvPr name="AutoShape 24" id="24"/>
          <p:cNvSpPr/>
          <p:nvPr/>
        </p:nvSpPr>
        <p:spPr>
          <a:xfrm>
            <a:off x="2114896" y="9277350"/>
            <a:ext cx="14938346" cy="19050"/>
          </a:xfrm>
          <a:prstGeom prst="line">
            <a:avLst/>
          </a:prstGeom>
          <a:ln cap="flat" w="38100">
            <a:solidFill>
              <a:srgbClr val="292E6E"/>
            </a:solidFill>
            <a:prstDash val="solid"/>
            <a:headEnd type="none" len="sm" w="sm"/>
            <a:tailEnd type="none" len="sm" w="sm"/>
          </a:ln>
        </p:spPr>
      </p:sp>
      <p:sp>
        <p:nvSpPr>
          <p:cNvPr name="Freeform 25" id="25"/>
          <p:cNvSpPr/>
          <p:nvPr/>
        </p:nvSpPr>
        <p:spPr>
          <a:xfrm flipH="false" flipV="false" rot="5400000">
            <a:off x="14228313" y="361374"/>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TextBox 4" id="4"/>
          <p:cNvSpPr txBox="true"/>
          <p:nvPr/>
        </p:nvSpPr>
        <p:spPr>
          <a:xfrm rot="0">
            <a:off x="2318695" y="3342230"/>
            <a:ext cx="13650609" cy="5232400"/>
          </a:xfrm>
          <a:prstGeom prst="rect">
            <a:avLst/>
          </a:prstGeom>
        </p:spPr>
        <p:txBody>
          <a:bodyPr anchor="t" rtlCol="false" tIns="0" lIns="0" bIns="0" rIns="0">
            <a:spAutoFit/>
          </a:bodyPr>
          <a:lstStyle/>
          <a:p>
            <a:pPr algn="just">
              <a:lnSpc>
                <a:spcPts val="3499"/>
              </a:lnSpc>
            </a:pPr>
            <a:r>
              <a:rPr lang="en-US" sz="2499">
                <a:solidFill>
                  <a:srgbClr val="000000"/>
                </a:solidFill>
                <a:latin typeface="Muli"/>
              </a:rPr>
              <a:t>In today’s fast-paced technological landscape, managing academic and professional events like </a:t>
            </a:r>
            <a:r>
              <a:rPr lang="en-US" sz="2499">
                <a:solidFill>
                  <a:srgbClr val="000000"/>
                </a:solidFill>
                <a:latin typeface="Muli Bold"/>
              </a:rPr>
              <a:t>conferences, journals, and hackathons</a:t>
            </a:r>
            <a:r>
              <a:rPr lang="en-US" sz="2499">
                <a:solidFill>
                  <a:srgbClr val="000000"/>
                </a:solidFill>
                <a:latin typeface="Muli"/>
              </a:rPr>
              <a:t> efficiently has become crucial. To meet this challenge, we propose the creation of an advanced web application called the </a:t>
            </a:r>
            <a:r>
              <a:rPr lang="en-US" sz="2499">
                <a:solidFill>
                  <a:srgbClr val="000000"/>
                </a:solidFill>
                <a:latin typeface="Muli Bold"/>
              </a:rPr>
              <a:t>“Manuscript Management System.”</a:t>
            </a:r>
          </a:p>
          <a:p>
            <a:pPr algn="just">
              <a:lnSpc>
                <a:spcPts val="3499"/>
              </a:lnSpc>
            </a:pPr>
          </a:p>
          <a:p>
            <a:pPr algn="just">
              <a:lnSpc>
                <a:spcPts val="3499"/>
              </a:lnSpc>
            </a:pPr>
            <a:r>
              <a:rPr lang="en-US" sz="2499">
                <a:solidFill>
                  <a:srgbClr val="000000"/>
                </a:solidFill>
                <a:latin typeface="Muli"/>
              </a:rPr>
              <a:t>The </a:t>
            </a:r>
            <a:r>
              <a:rPr lang="en-US" sz="2499">
                <a:solidFill>
                  <a:srgbClr val="000000"/>
                </a:solidFill>
                <a:latin typeface="Muli Bold"/>
              </a:rPr>
              <a:t>objective</a:t>
            </a:r>
            <a:r>
              <a:rPr lang="en-US" sz="2499">
                <a:solidFill>
                  <a:srgbClr val="000000"/>
                </a:solidFill>
                <a:latin typeface="Muli"/>
              </a:rPr>
              <a:t> of the Manuscript Management System is to provide a </a:t>
            </a:r>
            <a:r>
              <a:rPr lang="en-US" sz="2499">
                <a:solidFill>
                  <a:srgbClr val="000000"/>
                </a:solidFill>
                <a:latin typeface="Muli Bold"/>
              </a:rPr>
              <a:t>comprehensive</a:t>
            </a:r>
            <a:r>
              <a:rPr lang="en-US" sz="2499">
                <a:solidFill>
                  <a:srgbClr val="000000"/>
                </a:solidFill>
                <a:latin typeface="Muli"/>
              </a:rPr>
              <a:t>, </a:t>
            </a:r>
            <a:r>
              <a:rPr lang="en-US" sz="2499">
                <a:solidFill>
                  <a:srgbClr val="000000"/>
                </a:solidFill>
                <a:latin typeface="Muli Bold"/>
              </a:rPr>
              <a:t>user-friendly</a:t>
            </a:r>
            <a:r>
              <a:rPr lang="en-US" sz="2499">
                <a:solidFill>
                  <a:srgbClr val="000000"/>
                </a:solidFill>
                <a:latin typeface="Muli"/>
              </a:rPr>
              <a:t> platform that enhances the organization and management of academic and professional events. By streamlining </a:t>
            </a:r>
            <a:r>
              <a:rPr lang="en-US" sz="2499">
                <a:solidFill>
                  <a:srgbClr val="000000"/>
                </a:solidFill>
                <a:latin typeface="Muli Bold"/>
              </a:rPr>
              <a:t>event registration</a:t>
            </a:r>
            <a:r>
              <a:rPr lang="en-US" sz="2499">
                <a:solidFill>
                  <a:srgbClr val="000000"/>
                </a:solidFill>
                <a:latin typeface="Muli"/>
              </a:rPr>
              <a:t>, </a:t>
            </a:r>
            <a:r>
              <a:rPr lang="en-US" sz="2499">
                <a:solidFill>
                  <a:srgbClr val="000000"/>
                </a:solidFill>
                <a:latin typeface="Muli Bold"/>
              </a:rPr>
              <a:t>submission management</a:t>
            </a:r>
            <a:r>
              <a:rPr lang="en-US" sz="2499">
                <a:solidFill>
                  <a:srgbClr val="000000"/>
                </a:solidFill>
                <a:latin typeface="Muli"/>
              </a:rPr>
              <a:t>, and the </a:t>
            </a:r>
            <a:r>
              <a:rPr lang="en-US" sz="2499">
                <a:solidFill>
                  <a:srgbClr val="000000"/>
                </a:solidFill>
                <a:latin typeface="Muli Bold"/>
              </a:rPr>
              <a:t>review process</a:t>
            </a:r>
            <a:r>
              <a:rPr lang="en-US" sz="2499">
                <a:solidFill>
                  <a:srgbClr val="000000"/>
                </a:solidFill>
                <a:latin typeface="Muli"/>
              </a:rPr>
              <a:t>, the system aims to facilitate efficient interactions among </a:t>
            </a:r>
            <a:r>
              <a:rPr lang="en-US" sz="2499">
                <a:solidFill>
                  <a:srgbClr val="000000"/>
                </a:solidFill>
                <a:latin typeface="Muli Bold"/>
              </a:rPr>
              <a:t>event organizers, participants, and reviewers. </a:t>
            </a:r>
            <a:r>
              <a:rPr lang="en-US" sz="2499">
                <a:solidFill>
                  <a:srgbClr val="000000"/>
                </a:solidFill>
                <a:latin typeface="Muli"/>
              </a:rPr>
              <a:t>It seeks to ensure the integrity and quality of submissions through a multilevel approval hierarchy, ultimately promoting transparency, collaboration, and innovation within the academic and professional communities.</a:t>
            </a:r>
          </a:p>
        </p:txBody>
      </p:sp>
      <p:sp>
        <p:nvSpPr>
          <p:cNvPr name="Freeform 5" id="5"/>
          <p:cNvSpPr/>
          <p:nvPr/>
        </p:nvSpPr>
        <p:spPr>
          <a:xfrm flipH="false" flipV="false" rot="0">
            <a:off x="1272928" y="462227"/>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13415" y="78376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972484" y="283971"/>
            <a:ext cx="4704586" cy="4704586"/>
          </a:xfrm>
          <a:custGeom>
            <a:avLst/>
            <a:gdLst/>
            <a:ahLst/>
            <a:cxnLst/>
            <a:rect r="r" b="b" t="t" l="l"/>
            <a:pathLst>
              <a:path h="4704586" w="4704586">
                <a:moveTo>
                  <a:pt x="0" y="0"/>
                </a:moveTo>
                <a:lnTo>
                  <a:pt x="4704586" y="0"/>
                </a:lnTo>
                <a:lnTo>
                  <a:pt x="4704586" y="4704586"/>
                </a:lnTo>
                <a:lnTo>
                  <a:pt x="0" y="4704586"/>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412271" y="758199"/>
            <a:ext cx="9463459" cy="973454"/>
          </a:xfrm>
          <a:prstGeom prst="rect">
            <a:avLst/>
          </a:prstGeom>
        </p:spPr>
        <p:txBody>
          <a:bodyPr anchor="t" rtlCol="false" tIns="0" lIns="0" bIns="0" rIns="0">
            <a:spAutoFit/>
          </a:bodyPr>
          <a:lstStyle/>
          <a:p>
            <a:pPr algn="ctr">
              <a:lnSpc>
                <a:spcPts val="7199"/>
              </a:lnSpc>
            </a:pPr>
            <a:r>
              <a:rPr lang="en-US" sz="7199">
                <a:solidFill>
                  <a:srgbClr val="292E6E"/>
                </a:solidFill>
                <a:latin typeface="Ubuntu Bold"/>
              </a:rPr>
              <a:t>About The Project </a:t>
            </a:r>
          </a:p>
        </p:txBody>
      </p:sp>
      <p:sp>
        <p:nvSpPr>
          <p:cNvPr name="TextBox 9" id="9"/>
          <p:cNvSpPr txBox="true"/>
          <p:nvPr/>
        </p:nvSpPr>
        <p:spPr>
          <a:xfrm rot="0">
            <a:off x="5589358" y="2041656"/>
            <a:ext cx="7109285" cy="781049"/>
          </a:xfrm>
          <a:prstGeom prst="rect">
            <a:avLst/>
          </a:prstGeom>
        </p:spPr>
        <p:txBody>
          <a:bodyPr anchor="t" rtlCol="false" tIns="0" lIns="0" bIns="0" rIns="0">
            <a:spAutoFit/>
          </a:bodyPr>
          <a:lstStyle/>
          <a:p>
            <a:pPr algn="ctr">
              <a:lnSpc>
                <a:spcPts val="5999"/>
              </a:lnSpc>
            </a:pPr>
            <a:r>
              <a:rPr lang="en-US" sz="5999" u="sng">
                <a:solidFill>
                  <a:srgbClr val="C42263"/>
                </a:solidFill>
                <a:latin typeface="Oswald"/>
              </a:rPr>
              <a:t>Objective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TextBox 4" id="4"/>
          <p:cNvSpPr txBox="true"/>
          <p:nvPr/>
        </p:nvSpPr>
        <p:spPr>
          <a:xfrm rot="0">
            <a:off x="4412271" y="758199"/>
            <a:ext cx="9463459" cy="973454"/>
          </a:xfrm>
          <a:prstGeom prst="rect">
            <a:avLst/>
          </a:prstGeom>
        </p:spPr>
        <p:txBody>
          <a:bodyPr anchor="t" rtlCol="false" tIns="0" lIns="0" bIns="0" rIns="0">
            <a:spAutoFit/>
          </a:bodyPr>
          <a:lstStyle/>
          <a:p>
            <a:pPr algn="ctr">
              <a:lnSpc>
                <a:spcPts val="7199"/>
              </a:lnSpc>
            </a:pPr>
            <a:r>
              <a:rPr lang="en-US" sz="7199">
                <a:solidFill>
                  <a:srgbClr val="292E6E"/>
                </a:solidFill>
                <a:latin typeface="Ubuntu Bold"/>
              </a:rPr>
              <a:t>About The Project </a:t>
            </a:r>
          </a:p>
        </p:txBody>
      </p:sp>
      <p:sp>
        <p:nvSpPr>
          <p:cNvPr name="TextBox 5" id="5"/>
          <p:cNvSpPr txBox="true"/>
          <p:nvPr/>
        </p:nvSpPr>
        <p:spPr>
          <a:xfrm rot="0">
            <a:off x="5589358" y="2041656"/>
            <a:ext cx="7109285" cy="781049"/>
          </a:xfrm>
          <a:prstGeom prst="rect">
            <a:avLst/>
          </a:prstGeom>
        </p:spPr>
        <p:txBody>
          <a:bodyPr anchor="t" rtlCol="false" tIns="0" lIns="0" bIns="0" rIns="0">
            <a:spAutoFit/>
          </a:bodyPr>
          <a:lstStyle/>
          <a:p>
            <a:pPr algn="ctr">
              <a:lnSpc>
                <a:spcPts val="5999"/>
              </a:lnSpc>
            </a:pPr>
            <a:r>
              <a:rPr lang="en-US" sz="5999" u="sng">
                <a:solidFill>
                  <a:srgbClr val="C42263"/>
                </a:solidFill>
                <a:latin typeface="Oswald"/>
              </a:rPr>
              <a:t>Objective</a:t>
            </a:r>
          </a:p>
        </p:txBody>
      </p:sp>
      <p:sp>
        <p:nvSpPr>
          <p:cNvPr name="TextBox 6" id="6"/>
          <p:cNvSpPr txBox="true"/>
          <p:nvPr/>
        </p:nvSpPr>
        <p:spPr>
          <a:xfrm rot="0">
            <a:off x="2318695" y="3342230"/>
            <a:ext cx="13650609" cy="4356100"/>
          </a:xfrm>
          <a:prstGeom prst="rect">
            <a:avLst/>
          </a:prstGeom>
        </p:spPr>
        <p:txBody>
          <a:bodyPr anchor="t" rtlCol="false" tIns="0" lIns="0" bIns="0" rIns="0">
            <a:spAutoFit/>
          </a:bodyPr>
          <a:lstStyle/>
          <a:p>
            <a:pPr algn="just">
              <a:lnSpc>
                <a:spcPts val="3499"/>
              </a:lnSpc>
            </a:pPr>
            <a:r>
              <a:rPr lang="en-US" sz="2499">
                <a:solidFill>
                  <a:srgbClr val="000000"/>
                </a:solidFill>
                <a:latin typeface="Muli Bold"/>
              </a:rPr>
              <a:t>Event organizers</a:t>
            </a:r>
            <a:r>
              <a:rPr lang="en-US" sz="2499">
                <a:solidFill>
                  <a:srgbClr val="000000"/>
                </a:solidFill>
                <a:latin typeface="Muli"/>
              </a:rPr>
              <a:t> can effortlessly create and manage their events, inviting reviewers and status tracking, while </a:t>
            </a:r>
            <a:r>
              <a:rPr lang="en-US" sz="2499">
                <a:solidFill>
                  <a:srgbClr val="000000"/>
                </a:solidFill>
                <a:latin typeface="Muli Bold"/>
              </a:rPr>
              <a:t>participants</a:t>
            </a:r>
            <a:r>
              <a:rPr lang="en-US" sz="2499">
                <a:solidFill>
                  <a:srgbClr val="000000"/>
                </a:solidFill>
                <a:latin typeface="Muli"/>
              </a:rPr>
              <a:t> benefit from an intuitive interface that enables easy registration, document submission or resubmission, and real-time tracking of their submission status. </a:t>
            </a:r>
            <a:r>
              <a:rPr lang="en-US" sz="2499">
                <a:solidFill>
                  <a:srgbClr val="000000"/>
                </a:solidFill>
                <a:latin typeface="Muli Bold"/>
              </a:rPr>
              <a:t>Admin</a:t>
            </a:r>
            <a:r>
              <a:rPr lang="en-US" sz="2499">
                <a:solidFill>
                  <a:srgbClr val="000000"/>
                </a:solidFill>
                <a:latin typeface="Muli"/>
              </a:rPr>
              <a:t> oversee event approval requests, generating unique invite links for reviewers and reviewer profiles requests. </a:t>
            </a:r>
            <a:r>
              <a:rPr lang="en-US" sz="2499">
                <a:solidFill>
                  <a:srgbClr val="000000"/>
                </a:solidFill>
                <a:latin typeface="Muli Bold"/>
              </a:rPr>
              <a:t>Reviewers</a:t>
            </a:r>
            <a:r>
              <a:rPr lang="en-US" sz="2499">
                <a:solidFill>
                  <a:srgbClr val="000000"/>
                </a:solidFill>
                <a:latin typeface="Muli"/>
              </a:rPr>
              <a:t> are provided with a structured and streamlined process to evaluate submissions thoroughly.</a:t>
            </a:r>
          </a:p>
          <a:p>
            <a:pPr algn="just">
              <a:lnSpc>
                <a:spcPts val="3499"/>
              </a:lnSpc>
            </a:pPr>
          </a:p>
          <a:p>
            <a:pPr algn="just">
              <a:lnSpc>
                <a:spcPts val="3499"/>
              </a:lnSpc>
            </a:pPr>
            <a:r>
              <a:rPr lang="en-US" sz="2499">
                <a:solidFill>
                  <a:srgbClr val="000000"/>
                </a:solidFill>
                <a:latin typeface="Muli"/>
              </a:rPr>
              <a:t>Key features include event registration, submission management, reviewer invitation, and status tracking, all integrated into a cohesive system designed to enhance transparency and efficiency.</a:t>
            </a:r>
          </a:p>
        </p:txBody>
      </p:sp>
      <p:sp>
        <p:nvSpPr>
          <p:cNvPr name="Freeform 7" id="7"/>
          <p:cNvSpPr/>
          <p:nvPr/>
        </p:nvSpPr>
        <p:spPr>
          <a:xfrm flipH="false" flipV="false" rot="0">
            <a:off x="1272928" y="462227"/>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313415" y="78376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972484" y="283971"/>
            <a:ext cx="4704586" cy="4704586"/>
          </a:xfrm>
          <a:custGeom>
            <a:avLst/>
            <a:gdLst/>
            <a:ahLst/>
            <a:cxnLst/>
            <a:rect r="r" b="b" t="t" l="l"/>
            <a:pathLst>
              <a:path h="4704586" w="4704586">
                <a:moveTo>
                  <a:pt x="0" y="0"/>
                </a:moveTo>
                <a:lnTo>
                  <a:pt x="4704586" y="0"/>
                </a:lnTo>
                <a:lnTo>
                  <a:pt x="4704586" y="4704586"/>
                </a:lnTo>
                <a:lnTo>
                  <a:pt x="0" y="4704586"/>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825143" y="4009354"/>
            <a:ext cx="11102789" cy="1452502"/>
          </a:xfrm>
          <a:custGeom>
            <a:avLst/>
            <a:gdLst/>
            <a:ahLst/>
            <a:cxnLst/>
            <a:rect r="r" b="b" t="t" l="l"/>
            <a:pathLst>
              <a:path h="1452502" w="11102789">
                <a:moveTo>
                  <a:pt x="0" y="0"/>
                </a:moveTo>
                <a:lnTo>
                  <a:pt x="11102789" y="0"/>
                </a:lnTo>
                <a:lnTo>
                  <a:pt x="11102789" y="1452503"/>
                </a:lnTo>
                <a:lnTo>
                  <a:pt x="0" y="1452503"/>
                </a:lnTo>
                <a:lnTo>
                  <a:pt x="0" y="0"/>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Freeform 3" id="3"/>
          <p:cNvSpPr/>
          <p:nvPr/>
        </p:nvSpPr>
        <p:spPr>
          <a:xfrm flipH="true" flipV="true" rot="-5400000">
            <a:off x="12010354" y="4825143"/>
            <a:ext cx="11102789" cy="1452502"/>
          </a:xfrm>
          <a:custGeom>
            <a:avLst/>
            <a:gdLst/>
            <a:ahLst/>
            <a:cxnLst/>
            <a:rect r="r" b="b" t="t" l="l"/>
            <a:pathLst>
              <a:path h="1452502" w="11102789">
                <a:moveTo>
                  <a:pt x="11102789" y="1452503"/>
                </a:moveTo>
                <a:lnTo>
                  <a:pt x="0" y="1452503"/>
                </a:lnTo>
                <a:lnTo>
                  <a:pt x="0" y="0"/>
                </a:lnTo>
                <a:lnTo>
                  <a:pt x="11102789" y="0"/>
                </a:lnTo>
                <a:lnTo>
                  <a:pt x="11102789" y="1452503"/>
                </a:lnTo>
                <a:close/>
              </a:path>
            </a:pathLst>
          </a:custGeom>
          <a:blipFill>
            <a:blip r:embed="rId2">
              <a:extLst>
                <a:ext uri="{96DAC541-7B7A-43D3-8B79-37D633B846F1}">
                  <asvg:svgBlip xmlns:asvg="http://schemas.microsoft.com/office/drawing/2016/SVG/main" r:embed="rId3"/>
                </a:ext>
              </a:extLst>
            </a:blip>
            <a:stretch>
              <a:fillRect l="0" t="0" r="-75533" b="-267687"/>
            </a:stretch>
          </a:blipFill>
        </p:spPr>
      </p:sp>
      <p:sp>
        <p:nvSpPr>
          <p:cNvPr name="TextBox 4" id="4"/>
          <p:cNvSpPr txBox="true"/>
          <p:nvPr/>
        </p:nvSpPr>
        <p:spPr>
          <a:xfrm rot="0">
            <a:off x="2000239" y="1995155"/>
            <a:ext cx="14676831" cy="7990205"/>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Muli"/>
              </a:rPr>
              <a:t>- </a:t>
            </a:r>
            <a:r>
              <a:rPr lang="en-US" sz="2300">
                <a:solidFill>
                  <a:srgbClr val="000000"/>
                </a:solidFill>
                <a:latin typeface="Muli Bold"/>
              </a:rPr>
              <a:t>Event Module:</a:t>
            </a:r>
          </a:p>
          <a:p>
            <a:pPr algn="just" marL="993141" indent="-331047" lvl="2">
              <a:lnSpc>
                <a:spcPts val="3220"/>
              </a:lnSpc>
              <a:buFont typeface="Arial"/>
              <a:buChar char="⚬"/>
            </a:pPr>
            <a:r>
              <a:rPr lang="en-US" sz="2300">
                <a:solidFill>
                  <a:srgbClr val="000000"/>
                </a:solidFill>
                <a:latin typeface="Muli"/>
              </a:rPr>
              <a:t>User-friendly event </a:t>
            </a:r>
            <a:r>
              <a:rPr lang="en-US" sz="2300">
                <a:solidFill>
                  <a:srgbClr val="000000"/>
                </a:solidFill>
                <a:latin typeface="Muli"/>
              </a:rPr>
              <a:t>r</a:t>
            </a:r>
            <a:r>
              <a:rPr lang="en-US" sz="2300">
                <a:solidFill>
                  <a:srgbClr val="000000"/>
                </a:solidFill>
                <a:latin typeface="Muli"/>
              </a:rPr>
              <a:t>eg</a:t>
            </a:r>
            <a:r>
              <a:rPr lang="en-US" sz="2300">
                <a:solidFill>
                  <a:srgbClr val="000000"/>
                </a:solidFill>
                <a:latin typeface="Muli"/>
              </a:rPr>
              <a:t>i</a:t>
            </a:r>
            <a:r>
              <a:rPr lang="en-US" sz="2300">
                <a:solidFill>
                  <a:srgbClr val="000000"/>
                </a:solidFill>
                <a:latin typeface="Muli"/>
              </a:rPr>
              <a:t>s</a:t>
            </a:r>
            <a:r>
              <a:rPr lang="en-US" sz="2300">
                <a:solidFill>
                  <a:srgbClr val="000000"/>
                </a:solidFill>
                <a:latin typeface="Muli"/>
              </a:rPr>
              <a:t>t</a:t>
            </a:r>
            <a:r>
              <a:rPr lang="en-US" sz="2300">
                <a:solidFill>
                  <a:srgbClr val="000000"/>
                </a:solidFill>
                <a:latin typeface="Muli"/>
              </a:rPr>
              <a:t>r</a:t>
            </a:r>
            <a:r>
              <a:rPr lang="en-US" sz="2300">
                <a:solidFill>
                  <a:srgbClr val="000000"/>
                </a:solidFill>
                <a:latin typeface="Muli"/>
              </a:rPr>
              <a:t>a</a:t>
            </a:r>
            <a:r>
              <a:rPr lang="en-US" sz="2300">
                <a:solidFill>
                  <a:srgbClr val="000000"/>
                </a:solidFill>
                <a:latin typeface="Muli"/>
              </a:rPr>
              <a:t>tio</a:t>
            </a:r>
            <a:r>
              <a:rPr lang="en-US" sz="2300">
                <a:solidFill>
                  <a:srgbClr val="000000"/>
                </a:solidFill>
                <a:latin typeface="Muli"/>
              </a:rPr>
              <a:t>n</a:t>
            </a:r>
            <a:r>
              <a:rPr lang="en-US" sz="2300">
                <a:solidFill>
                  <a:srgbClr val="000000"/>
                </a:solidFill>
                <a:latin typeface="Muli"/>
              </a:rPr>
              <a:t> </a:t>
            </a:r>
            <a:r>
              <a:rPr lang="en-US" sz="2300">
                <a:solidFill>
                  <a:srgbClr val="000000"/>
                </a:solidFill>
                <a:latin typeface="Muli"/>
              </a:rPr>
              <a:t>an</a:t>
            </a:r>
            <a:r>
              <a:rPr lang="en-US" sz="2300">
                <a:solidFill>
                  <a:srgbClr val="000000"/>
                </a:solidFill>
                <a:latin typeface="Muli"/>
              </a:rPr>
              <a:t>d</a:t>
            </a:r>
            <a:r>
              <a:rPr lang="en-US" sz="2300">
                <a:solidFill>
                  <a:srgbClr val="000000"/>
                </a:solidFill>
                <a:latin typeface="Muli"/>
              </a:rPr>
              <a:t> s</a:t>
            </a:r>
            <a:r>
              <a:rPr lang="en-US" sz="2300">
                <a:solidFill>
                  <a:srgbClr val="000000"/>
                </a:solidFill>
                <a:latin typeface="Muli"/>
              </a:rPr>
              <a:t>ub</a:t>
            </a:r>
            <a:r>
              <a:rPr lang="en-US" sz="2300">
                <a:solidFill>
                  <a:srgbClr val="000000"/>
                </a:solidFill>
                <a:latin typeface="Muli"/>
              </a:rPr>
              <a:t>m</a:t>
            </a:r>
            <a:r>
              <a:rPr lang="en-US" sz="2300">
                <a:solidFill>
                  <a:srgbClr val="000000"/>
                </a:solidFill>
                <a:latin typeface="Muli"/>
              </a:rPr>
              <a:t>ission process.</a:t>
            </a:r>
          </a:p>
          <a:p>
            <a:pPr algn="just" marL="993141" indent="-331047" lvl="2">
              <a:lnSpc>
                <a:spcPts val="3220"/>
              </a:lnSpc>
              <a:buFont typeface="Arial"/>
              <a:buChar char="⚬"/>
            </a:pPr>
            <a:r>
              <a:rPr lang="en-US" sz="2300">
                <a:solidFill>
                  <a:srgbClr val="000000"/>
                </a:solidFill>
                <a:latin typeface="Muli"/>
              </a:rPr>
              <a:t>Approval workflow for event validation by administrators.</a:t>
            </a:r>
          </a:p>
          <a:p>
            <a:pPr algn="just" marL="496571" indent="-248285" lvl="1">
              <a:lnSpc>
                <a:spcPts val="3220"/>
              </a:lnSpc>
              <a:buFont typeface="Arial"/>
              <a:buChar char="•"/>
            </a:pPr>
            <a:r>
              <a:rPr lang="en-US" sz="2300">
                <a:solidFill>
                  <a:srgbClr val="000000"/>
                </a:solidFill>
                <a:latin typeface="Muli"/>
              </a:rPr>
              <a:t>- </a:t>
            </a:r>
            <a:r>
              <a:rPr lang="en-US" sz="2300">
                <a:solidFill>
                  <a:srgbClr val="000000"/>
                </a:solidFill>
                <a:latin typeface="Muli Bold"/>
              </a:rPr>
              <a:t>Reviewer Module:</a:t>
            </a:r>
          </a:p>
          <a:p>
            <a:pPr algn="just" marL="993141" indent="-331047" lvl="2">
              <a:lnSpc>
                <a:spcPts val="3220"/>
              </a:lnSpc>
              <a:buFont typeface="Arial"/>
              <a:buChar char="⚬"/>
            </a:pPr>
            <a:r>
              <a:rPr lang="en-US" sz="2300">
                <a:solidFill>
                  <a:srgbClr val="000000"/>
                </a:solidFill>
                <a:latin typeface="Muli"/>
              </a:rPr>
              <a:t>Invitation system for administrators to invite q</a:t>
            </a:r>
            <a:r>
              <a:rPr lang="en-US" sz="2300">
                <a:solidFill>
                  <a:srgbClr val="000000"/>
                </a:solidFill>
                <a:latin typeface="Muli"/>
              </a:rPr>
              <a:t>ual</a:t>
            </a:r>
            <a:r>
              <a:rPr lang="en-US" sz="2300">
                <a:solidFill>
                  <a:srgbClr val="000000"/>
                </a:solidFill>
                <a:latin typeface="Muli"/>
              </a:rPr>
              <a:t>ified</a:t>
            </a:r>
            <a:r>
              <a:rPr lang="en-US" sz="2300">
                <a:solidFill>
                  <a:srgbClr val="000000"/>
                </a:solidFill>
                <a:latin typeface="Muli"/>
              </a:rPr>
              <a:t> r</a:t>
            </a:r>
            <a:r>
              <a:rPr lang="en-US" sz="2300">
                <a:solidFill>
                  <a:srgbClr val="000000"/>
                </a:solidFill>
                <a:latin typeface="Muli"/>
              </a:rPr>
              <a:t>evi</a:t>
            </a:r>
            <a:r>
              <a:rPr lang="en-US" sz="2300">
                <a:solidFill>
                  <a:srgbClr val="000000"/>
                </a:solidFill>
                <a:latin typeface="Muli"/>
              </a:rPr>
              <a:t>e</a:t>
            </a:r>
            <a:r>
              <a:rPr lang="en-US" sz="2300">
                <a:solidFill>
                  <a:srgbClr val="000000"/>
                </a:solidFill>
                <a:latin typeface="Muli"/>
              </a:rPr>
              <a:t>w</a:t>
            </a:r>
            <a:r>
              <a:rPr lang="en-US" sz="2300">
                <a:solidFill>
                  <a:srgbClr val="000000"/>
                </a:solidFill>
                <a:latin typeface="Muli"/>
              </a:rPr>
              <a:t>e</a:t>
            </a:r>
            <a:r>
              <a:rPr lang="en-US" sz="2300">
                <a:solidFill>
                  <a:srgbClr val="000000"/>
                </a:solidFill>
                <a:latin typeface="Muli"/>
              </a:rPr>
              <a:t>r</a:t>
            </a:r>
            <a:r>
              <a:rPr lang="en-US" sz="2300">
                <a:solidFill>
                  <a:srgbClr val="000000"/>
                </a:solidFill>
                <a:latin typeface="Muli"/>
              </a:rPr>
              <a:t>s</a:t>
            </a:r>
            <a:r>
              <a:rPr lang="en-US" sz="2300">
                <a:solidFill>
                  <a:srgbClr val="000000"/>
                </a:solidFill>
                <a:latin typeface="Muli"/>
              </a:rPr>
              <a:t>.</a:t>
            </a:r>
          </a:p>
          <a:p>
            <a:pPr algn="just" marL="993141" indent="-331047" lvl="2">
              <a:lnSpc>
                <a:spcPts val="3220"/>
              </a:lnSpc>
              <a:buFont typeface="Arial"/>
              <a:buChar char="⚬"/>
            </a:pPr>
            <a:r>
              <a:rPr lang="en-US" sz="2300">
                <a:solidFill>
                  <a:srgbClr val="000000"/>
                </a:solidFill>
                <a:latin typeface="Muli"/>
              </a:rPr>
              <a:t>Manual verification of revi</a:t>
            </a:r>
            <a:r>
              <a:rPr lang="en-US" sz="2300">
                <a:solidFill>
                  <a:srgbClr val="000000"/>
                </a:solidFill>
                <a:latin typeface="Muli"/>
              </a:rPr>
              <a:t>e</a:t>
            </a:r>
            <a:r>
              <a:rPr lang="en-US" sz="2300">
                <a:solidFill>
                  <a:srgbClr val="000000"/>
                </a:solidFill>
                <a:latin typeface="Muli"/>
              </a:rPr>
              <a:t>wer profi</a:t>
            </a:r>
            <a:r>
              <a:rPr lang="en-US" sz="2300">
                <a:solidFill>
                  <a:srgbClr val="000000"/>
                </a:solidFill>
                <a:latin typeface="Muli"/>
              </a:rPr>
              <a:t>l</a:t>
            </a:r>
            <a:r>
              <a:rPr lang="en-US" sz="2300">
                <a:solidFill>
                  <a:srgbClr val="000000"/>
                </a:solidFill>
                <a:latin typeface="Muli"/>
              </a:rPr>
              <a:t>e</a:t>
            </a:r>
            <a:r>
              <a:rPr lang="en-US" sz="2300">
                <a:solidFill>
                  <a:srgbClr val="000000"/>
                </a:solidFill>
                <a:latin typeface="Muli"/>
              </a:rPr>
              <a:t>s</a:t>
            </a:r>
            <a:r>
              <a:rPr lang="en-US" sz="2300">
                <a:solidFill>
                  <a:srgbClr val="000000"/>
                </a:solidFill>
                <a:latin typeface="Muli"/>
              </a:rPr>
              <a:t> f</a:t>
            </a:r>
            <a:r>
              <a:rPr lang="en-US" sz="2300">
                <a:solidFill>
                  <a:srgbClr val="000000"/>
                </a:solidFill>
                <a:latin typeface="Muli"/>
              </a:rPr>
              <a:t>or</a:t>
            </a:r>
            <a:r>
              <a:rPr lang="en-US" sz="2300">
                <a:solidFill>
                  <a:srgbClr val="000000"/>
                </a:solidFill>
                <a:latin typeface="Muli"/>
              </a:rPr>
              <a:t> credibi</a:t>
            </a:r>
            <a:r>
              <a:rPr lang="en-US" sz="2300">
                <a:solidFill>
                  <a:srgbClr val="000000"/>
                </a:solidFill>
                <a:latin typeface="Muli"/>
              </a:rPr>
              <a:t>l</a:t>
            </a:r>
            <a:r>
              <a:rPr lang="en-US" sz="2300">
                <a:solidFill>
                  <a:srgbClr val="000000"/>
                </a:solidFill>
                <a:latin typeface="Muli"/>
              </a:rPr>
              <a:t>ity.</a:t>
            </a:r>
          </a:p>
          <a:p>
            <a:pPr algn="just" marL="496571" indent="-248285" lvl="1">
              <a:lnSpc>
                <a:spcPts val="3220"/>
              </a:lnSpc>
              <a:buFont typeface="Arial"/>
              <a:buChar char="•"/>
            </a:pPr>
            <a:r>
              <a:rPr lang="en-US" sz="2300">
                <a:solidFill>
                  <a:srgbClr val="000000"/>
                </a:solidFill>
                <a:latin typeface="Muli"/>
              </a:rPr>
              <a:t>-</a:t>
            </a:r>
            <a:r>
              <a:rPr lang="en-US" sz="2300">
                <a:solidFill>
                  <a:srgbClr val="000000"/>
                </a:solidFill>
                <a:latin typeface="Muli"/>
              </a:rPr>
              <a:t> </a:t>
            </a:r>
            <a:r>
              <a:rPr lang="en-US" sz="2300">
                <a:solidFill>
                  <a:srgbClr val="000000"/>
                </a:solidFill>
                <a:latin typeface="Muli Bold"/>
              </a:rPr>
              <a:t>Document Management:</a:t>
            </a:r>
          </a:p>
          <a:p>
            <a:pPr algn="just" marL="993141" indent="-331047" lvl="2">
              <a:lnSpc>
                <a:spcPts val="3220"/>
              </a:lnSpc>
              <a:buFont typeface="Arial"/>
              <a:buChar char="⚬"/>
            </a:pPr>
            <a:r>
              <a:rPr lang="en-US" sz="2300">
                <a:solidFill>
                  <a:srgbClr val="000000"/>
                </a:solidFill>
                <a:latin typeface="Muli"/>
              </a:rPr>
              <a:t>Assignment of submitted documents to reviewers.</a:t>
            </a:r>
          </a:p>
          <a:p>
            <a:pPr algn="just" marL="993141" indent="-331047" lvl="2">
              <a:lnSpc>
                <a:spcPts val="3220"/>
              </a:lnSpc>
              <a:buFont typeface="Arial"/>
              <a:buChar char="⚬"/>
            </a:pPr>
            <a:r>
              <a:rPr lang="en-US" sz="2300">
                <a:solidFill>
                  <a:srgbClr val="000000"/>
                </a:solidFill>
                <a:latin typeface="Muli"/>
              </a:rPr>
              <a:t>Multilevel approval process for in-depth scrutiny.</a:t>
            </a:r>
          </a:p>
          <a:p>
            <a:pPr algn="just" marL="496571" indent="-248285" lvl="1">
              <a:lnSpc>
                <a:spcPts val="3220"/>
              </a:lnSpc>
              <a:buFont typeface="Arial"/>
              <a:buChar char="•"/>
            </a:pPr>
            <a:r>
              <a:rPr lang="en-US" sz="2300">
                <a:solidFill>
                  <a:srgbClr val="000000"/>
                </a:solidFill>
                <a:latin typeface="Muli"/>
              </a:rPr>
              <a:t>- </a:t>
            </a:r>
            <a:r>
              <a:rPr lang="en-US" sz="2300">
                <a:solidFill>
                  <a:srgbClr val="000000"/>
                </a:solidFill>
                <a:latin typeface="Muli Bold"/>
              </a:rPr>
              <a:t>Notification System:</a:t>
            </a:r>
          </a:p>
          <a:p>
            <a:pPr algn="just" marL="993141" indent="-331047" lvl="2">
              <a:lnSpc>
                <a:spcPts val="3220"/>
              </a:lnSpc>
              <a:buFont typeface="Arial"/>
              <a:buChar char="⚬"/>
            </a:pPr>
            <a:r>
              <a:rPr lang="en-US" sz="2300">
                <a:solidFill>
                  <a:srgbClr val="000000"/>
                </a:solidFill>
                <a:latin typeface="Muli"/>
              </a:rPr>
              <a:t>Automated emails for event approval, r</a:t>
            </a:r>
            <a:r>
              <a:rPr lang="en-US" sz="2300">
                <a:solidFill>
                  <a:srgbClr val="000000"/>
                </a:solidFill>
                <a:latin typeface="Muli"/>
              </a:rPr>
              <a:t>e</a:t>
            </a:r>
            <a:r>
              <a:rPr lang="en-US" sz="2300">
                <a:solidFill>
                  <a:srgbClr val="000000"/>
                </a:solidFill>
                <a:latin typeface="Muli"/>
              </a:rPr>
              <a:t>view</a:t>
            </a:r>
            <a:r>
              <a:rPr lang="en-US" sz="2300">
                <a:solidFill>
                  <a:srgbClr val="000000"/>
                </a:solidFill>
                <a:latin typeface="Muli"/>
              </a:rPr>
              <a:t>e</a:t>
            </a:r>
            <a:r>
              <a:rPr lang="en-US" sz="2300">
                <a:solidFill>
                  <a:srgbClr val="000000"/>
                </a:solidFill>
                <a:latin typeface="Muli"/>
              </a:rPr>
              <a:t>r</a:t>
            </a:r>
            <a:r>
              <a:rPr lang="en-US" sz="2300">
                <a:solidFill>
                  <a:srgbClr val="000000"/>
                </a:solidFill>
                <a:latin typeface="Muli"/>
              </a:rPr>
              <a:t> </a:t>
            </a:r>
            <a:r>
              <a:rPr lang="en-US" sz="2300">
                <a:solidFill>
                  <a:srgbClr val="000000"/>
                </a:solidFill>
                <a:latin typeface="Muli"/>
              </a:rPr>
              <a:t>invit</a:t>
            </a:r>
            <a:r>
              <a:rPr lang="en-US" sz="2300">
                <a:solidFill>
                  <a:srgbClr val="000000"/>
                </a:solidFill>
                <a:latin typeface="Muli"/>
              </a:rPr>
              <a:t>ation</a:t>
            </a:r>
            <a:r>
              <a:rPr lang="en-US" sz="2300">
                <a:solidFill>
                  <a:srgbClr val="000000"/>
                </a:solidFill>
                <a:latin typeface="Muli"/>
              </a:rPr>
              <a:t>s, and document status updates.</a:t>
            </a:r>
          </a:p>
          <a:p>
            <a:pPr algn="just" marL="496571" indent="-248285" lvl="1">
              <a:lnSpc>
                <a:spcPts val="3220"/>
              </a:lnSpc>
              <a:buFont typeface="Arial"/>
              <a:buChar char="•"/>
            </a:pPr>
            <a:r>
              <a:rPr lang="en-US" sz="2300">
                <a:solidFill>
                  <a:srgbClr val="000000"/>
                </a:solidFill>
                <a:latin typeface="Muli"/>
              </a:rPr>
              <a:t>- </a:t>
            </a:r>
            <a:r>
              <a:rPr lang="en-US" sz="2300">
                <a:solidFill>
                  <a:srgbClr val="000000"/>
                </a:solidFill>
                <a:latin typeface="Muli Bold"/>
              </a:rPr>
              <a:t>Dashboards:</a:t>
            </a:r>
          </a:p>
          <a:p>
            <a:pPr algn="just" marL="993141" indent="-331047" lvl="2">
              <a:lnSpc>
                <a:spcPts val="3220"/>
              </a:lnSpc>
              <a:buFont typeface="Arial"/>
              <a:buChar char="⚬"/>
            </a:pPr>
            <a:r>
              <a:rPr lang="en-US" sz="2300">
                <a:solidFill>
                  <a:srgbClr val="000000"/>
                </a:solidFill>
                <a:latin typeface="Muli"/>
              </a:rPr>
              <a:t>Dashboards for every user to provide an overview of ongoing </a:t>
            </a:r>
            <a:r>
              <a:rPr lang="en-US" sz="2300">
                <a:solidFill>
                  <a:srgbClr val="000000"/>
                </a:solidFill>
                <a:latin typeface="Muli"/>
              </a:rPr>
              <a:t>event</a:t>
            </a:r>
            <a:r>
              <a:rPr lang="en-US" sz="2300">
                <a:solidFill>
                  <a:srgbClr val="000000"/>
                </a:solidFill>
                <a:latin typeface="Muli"/>
              </a:rPr>
              <a:t>s</a:t>
            </a:r>
            <a:r>
              <a:rPr lang="en-US" sz="2300">
                <a:solidFill>
                  <a:srgbClr val="000000"/>
                </a:solidFill>
                <a:latin typeface="Muli"/>
              </a:rPr>
              <a:t> an</a:t>
            </a:r>
            <a:r>
              <a:rPr lang="en-US" sz="2300">
                <a:solidFill>
                  <a:srgbClr val="000000"/>
                </a:solidFill>
                <a:latin typeface="Muli"/>
              </a:rPr>
              <a:t>d reg</a:t>
            </a:r>
            <a:r>
              <a:rPr lang="en-US" sz="2300">
                <a:solidFill>
                  <a:srgbClr val="000000"/>
                </a:solidFill>
                <a:latin typeface="Muli"/>
              </a:rPr>
              <a:t>i</a:t>
            </a:r>
            <a:r>
              <a:rPr lang="en-US" sz="2300">
                <a:solidFill>
                  <a:srgbClr val="000000"/>
                </a:solidFill>
                <a:latin typeface="Muli"/>
              </a:rPr>
              <a:t>st</a:t>
            </a:r>
            <a:r>
              <a:rPr lang="en-US" sz="2300">
                <a:solidFill>
                  <a:srgbClr val="000000"/>
                </a:solidFill>
                <a:latin typeface="Muli"/>
              </a:rPr>
              <a:t>er</a:t>
            </a:r>
            <a:r>
              <a:rPr lang="en-US" sz="2300">
                <a:solidFill>
                  <a:srgbClr val="000000"/>
                </a:solidFill>
                <a:latin typeface="Muli"/>
              </a:rPr>
              <a:t>ed event</a:t>
            </a:r>
            <a:r>
              <a:rPr lang="en-US" sz="2300">
                <a:solidFill>
                  <a:srgbClr val="000000"/>
                </a:solidFill>
                <a:latin typeface="Muli"/>
              </a:rPr>
              <a:t>s</a:t>
            </a:r>
            <a:r>
              <a:rPr lang="en-US" sz="2300">
                <a:solidFill>
                  <a:srgbClr val="000000"/>
                </a:solidFill>
                <a:latin typeface="Muli"/>
              </a:rPr>
              <a:t> for</a:t>
            </a:r>
            <a:r>
              <a:rPr lang="en-US" sz="2300">
                <a:solidFill>
                  <a:srgbClr val="000000"/>
                </a:solidFill>
                <a:latin typeface="Muli"/>
              </a:rPr>
              <a:t> participants, </a:t>
            </a:r>
            <a:r>
              <a:rPr lang="en-US" sz="2300">
                <a:solidFill>
                  <a:srgbClr val="000000"/>
                </a:solidFill>
                <a:latin typeface="Muli"/>
              </a:rPr>
              <a:t>events organized by organizers </a:t>
            </a:r>
            <a:r>
              <a:rPr lang="en-US" sz="2300">
                <a:solidFill>
                  <a:srgbClr val="000000"/>
                </a:solidFill>
                <a:latin typeface="Muli"/>
              </a:rPr>
              <a:t>and reviewer</a:t>
            </a:r>
            <a:r>
              <a:rPr lang="en-US" sz="2300">
                <a:solidFill>
                  <a:srgbClr val="000000"/>
                </a:solidFill>
                <a:latin typeface="Muli"/>
              </a:rPr>
              <a:t> da</a:t>
            </a:r>
            <a:r>
              <a:rPr lang="en-US" sz="2300">
                <a:solidFill>
                  <a:srgbClr val="000000"/>
                </a:solidFill>
                <a:latin typeface="Muli"/>
              </a:rPr>
              <a:t>s</a:t>
            </a:r>
            <a:r>
              <a:rPr lang="en-US" sz="2300">
                <a:solidFill>
                  <a:srgbClr val="000000"/>
                </a:solidFill>
                <a:latin typeface="Muli"/>
              </a:rPr>
              <a:t>hboard for event invitation, pending and completed tasks.</a:t>
            </a:r>
          </a:p>
          <a:p>
            <a:pPr algn="just" marL="496571" indent="-248285" lvl="1">
              <a:lnSpc>
                <a:spcPts val="3220"/>
              </a:lnSpc>
              <a:buFont typeface="Arial"/>
              <a:buChar char="•"/>
            </a:pPr>
            <a:r>
              <a:rPr lang="en-US" sz="2300">
                <a:solidFill>
                  <a:srgbClr val="000000"/>
                </a:solidFill>
                <a:latin typeface="Muli"/>
              </a:rPr>
              <a:t>- </a:t>
            </a:r>
            <a:r>
              <a:rPr lang="en-US" sz="2300">
                <a:solidFill>
                  <a:srgbClr val="000000"/>
                </a:solidFill>
                <a:latin typeface="Muli Bold"/>
              </a:rPr>
              <a:t>Security Measures:</a:t>
            </a:r>
          </a:p>
          <a:p>
            <a:pPr algn="just" marL="993141" indent="-331047" lvl="2">
              <a:lnSpc>
                <a:spcPts val="3220"/>
              </a:lnSpc>
              <a:buFont typeface="Arial"/>
              <a:buChar char="⚬"/>
            </a:pPr>
            <a:r>
              <a:rPr lang="en-US" sz="2300">
                <a:solidFill>
                  <a:srgbClr val="000000"/>
                </a:solidFill>
                <a:latin typeface="Muli"/>
              </a:rPr>
              <a:t>User au</a:t>
            </a:r>
            <a:r>
              <a:rPr lang="en-US" sz="2300">
                <a:solidFill>
                  <a:srgbClr val="000000"/>
                </a:solidFill>
                <a:latin typeface="Muli"/>
              </a:rPr>
              <a:t>t</a:t>
            </a:r>
            <a:r>
              <a:rPr lang="en-US" sz="2300">
                <a:solidFill>
                  <a:srgbClr val="000000"/>
                </a:solidFill>
                <a:latin typeface="Muli"/>
              </a:rPr>
              <a:t>h</a:t>
            </a:r>
            <a:r>
              <a:rPr lang="en-US" sz="2300">
                <a:solidFill>
                  <a:srgbClr val="000000"/>
                </a:solidFill>
                <a:latin typeface="Muli"/>
              </a:rPr>
              <a:t>en</a:t>
            </a:r>
            <a:r>
              <a:rPr lang="en-US" sz="2300">
                <a:solidFill>
                  <a:srgbClr val="000000"/>
                </a:solidFill>
                <a:latin typeface="Muli"/>
              </a:rPr>
              <a:t>t</a:t>
            </a:r>
            <a:r>
              <a:rPr lang="en-US" sz="2300">
                <a:solidFill>
                  <a:srgbClr val="000000"/>
                </a:solidFill>
                <a:latin typeface="Muli"/>
              </a:rPr>
              <a:t>i</a:t>
            </a:r>
            <a:r>
              <a:rPr lang="en-US" sz="2300">
                <a:solidFill>
                  <a:srgbClr val="000000"/>
                </a:solidFill>
                <a:latin typeface="Muli"/>
              </a:rPr>
              <a:t>cation and authorization.</a:t>
            </a:r>
          </a:p>
          <a:p>
            <a:pPr algn="just" marL="993141" indent="-331047" lvl="2">
              <a:lnSpc>
                <a:spcPts val="3220"/>
              </a:lnSpc>
              <a:buFont typeface="Arial"/>
              <a:buChar char="⚬"/>
            </a:pPr>
            <a:r>
              <a:rPr lang="en-US" sz="2300">
                <a:solidFill>
                  <a:srgbClr val="000000"/>
                </a:solidFill>
                <a:latin typeface="Muli"/>
              </a:rPr>
              <a:t>Safeguards to protect the confidentiality and integrity of submitted documents.</a:t>
            </a:r>
          </a:p>
          <a:p>
            <a:pPr algn="just" marL="496571" indent="-248285" lvl="1">
              <a:lnSpc>
                <a:spcPts val="3220"/>
              </a:lnSpc>
              <a:buFont typeface="Arial"/>
              <a:buChar char="•"/>
            </a:pPr>
            <a:r>
              <a:rPr lang="en-US" sz="2300">
                <a:solidFill>
                  <a:srgbClr val="000000"/>
                </a:solidFill>
                <a:latin typeface="Muli"/>
              </a:rPr>
              <a:t>- </a:t>
            </a:r>
            <a:r>
              <a:rPr lang="en-US" sz="2300">
                <a:solidFill>
                  <a:srgbClr val="000000"/>
                </a:solidFill>
                <a:latin typeface="Muli Bold"/>
              </a:rPr>
              <a:t>Target Users:</a:t>
            </a:r>
          </a:p>
          <a:p>
            <a:pPr algn="just" marL="993141" indent="-331047" lvl="2">
              <a:lnSpc>
                <a:spcPts val="3220"/>
              </a:lnSpc>
              <a:buFont typeface="Arial"/>
              <a:buChar char="⚬"/>
            </a:pPr>
            <a:r>
              <a:rPr lang="en-US" sz="2300">
                <a:solidFill>
                  <a:srgbClr val="000000"/>
                </a:solidFill>
                <a:latin typeface="Muli"/>
              </a:rPr>
              <a:t>Admin, Event Organizers, Reviewers, and Participants.</a:t>
            </a:r>
          </a:p>
        </p:txBody>
      </p:sp>
      <p:sp>
        <p:nvSpPr>
          <p:cNvPr name="Freeform 5" id="5"/>
          <p:cNvSpPr/>
          <p:nvPr/>
        </p:nvSpPr>
        <p:spPr>
          <a:xfrm flipH="false" flipV="false" rot="0">
            <a:off x="1272928" y="462227"/>
            <a:ext cx="727310" cy="2061962"/>
          </a:xfrm>
          <a:custGeom>
            <a:avLst/>
            <a:gdLst/>
            <a:ahLst/>
            <a:cxnLst/>
            <a:rect r="r" b="b" t="t" l="l"/>
            <a:pathLst>
              <a:path h="2061962" w="727310">
                <a:moveTo>
                  <a:pt x="0" y="0"/>
                </a:moveTo>
                <a:lnTo>
                  <a:pt x="727311" y="0"/>
                </a:lnTo>
                <a:lnTo>
                  <a:pt x="727311"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13415" y="78376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026350" y="198631"/>
            <a:ext cx="6014375" cy="5986809"/>
          </a:xfrm>
          <a:custGeom>
            <a:avLst/>
            <a:gdLst/>
            <a:ahLst/>
            <a:cxnLst/>
            <a:rect r="r" b="b" t="t" l="l"/>
            <a:pathLst>
              <a:path h="5986809" w="6014375">
                <a:moveTo>
                  <a:pt x="0" y="0"/>
                </a:moveTo>
                <a:lnTo>
                  <a:pt x="6014375" y="0"/>
                </a:lnTo>
                <a:lnTo>
                  <a:pt x="6014375" y="5986809"/>
                </a:lnTo>
                <a:lnTo>
                  <a:pt x="0" y="5986809"/>
                </a:lnTo>
                <a:lnTo>
                  <a:pt x="0" y="0"/>
                </a:lnTo>
                <a:close/>
              </a:path>
            </a:pathLst>
          </a:custGeom>
          <a:blipFill>
            <a:blip r:embed="rId6">
              <a:alphaModFix amt="8999"/>
            </a:blip>
            <a:stretch>
              <a:fillRect l="0" t="0" r="0" b="0"/>
            </a:stretch>
          </a:blipFill>
        </p:spPr>
      </p:sp>
      <p:sp>
        <p:nvSpPr>
          <p:cNvPr name="TextBox 8" id="8"/>
          <p:cNvSpPr txBox="true"/>
          <p:nvPr/>
        </p:nvSpPr>
        <p:spPr>
          <a:xfrm rot="0">
            <a:off x="4412271" y="567378"/>
            <a:ext cx="9463459" cy="973454"/>
          </a:xfrm>
          <a:prstGeom prst="rect">
            <a:avLst/>
          </a:prstGeom>
        </p:spPr>
        <p:txBody>
          <a:bodyPr anchor="t" rtlCol="false" tIns="0" lIns="0" bIns="0" rIns="0">
            <a:spAutoFit/>
          </a:bodyPr>
          <a:lstStyle/>
          <a:p>
            <a:pPr algn="ctr">
              <a:lnSpc>
                <a:spcPts val="7199"/>
              </a:lnSpc>
            </a:pPr>
            <a:r>
              <a:rPr lang="en-US" sz="7199">
                <a:solidFill>
                  <a:srgbClr val="292E6E"/>
                </a:solidFill>
                <a:latin typeface="Ubuntu Bold"/>
              </a:rPr>
              <a:t>Project Modules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343057"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6217633"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78536" y="1915160"/>
            <a:ext cx="14330928" cy="7604343"/>
          </a:xfrm>
          <a:custGeom>
            <a:avLst/>
            <a:gdLst/>
            <a:ahLst/>
            <a:cxnLst/>
            <a:rect r="r" b="b" t="t" l="l"/>
            <a:pathLst>
              <a:path h="7604343" w="14330928">
                <a:moveTo>
                  <a:pt x="0" y="0"/>
                </a:moveTo>
                <a:lnTo>
                  <a:pt x="14330928" y="0"/>
                </a:lnTo>
                <a:lnTo>
                  <a:pt x="14330928" y="7604343"/>
                </a:lnTo>
                <a:lnTo>
                  <a:pt x="0" y="7604343"/>
                </a:lnTo>
                <a:lnTo>
                  <a:pt x="0" y="0"/>
                </a:lnTo>
                <a:close/>
              </a:path>
            </a:pathLst>
          </a:custGeom>
          <a:blipFill>
            <a:blip r:embed="rId4"/>
            <a:stretch>
              <a:fillRect l="0" t="0" r="0" b="0"/>
            </a:stretch>
          </a:blipFill>
        </p:spPr>
      </p:sp>
      <p:sp>
        <p:nvSpPr>
          <p:cNvPr name="TextBox 5" id="5"/>
          <p:cNvSpPr txBox="true"/>
          <p:nvPr/>
        </p:nvSpPr>
        <p:spPr>
          <a:xfrm rot="0">
            <a:off x="2894429" y="821120"/>
            <a:ext cx="1249914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Application Workflow</a:t>
            </a:r>
          </a:p>
        </p:txBody>
      </p:sp>
      <p:sp>
        <p:nvSpPr>
          <p:cNvPr name="TextBox 6" id="6"/>
          <p:cNvSpPr txBox="true"/>
          <p:nvPr/>
        </p:nvSpPr>
        <p:spPr>
          <a:xfrm rot="0">
            <a:off x="675731" y="9762626"/>
            <a:ext cx="17421661" cy="349250"/>
          </a:xfrm>
          <a:prstGeom prst="rect">
            <a:avLst/>
          </a:prstGeom>
        </p:spPr>
        <p:txBody>
          <a:bodyPr anchor="t" rtlCol="false" tIns="0" lIns="0" bIns="0" rIns="0">
            <a:spAutoFit/>
          </a:bodyPr>
          <a:lstStyle/>
          <a:p>
            <a:pPr algn="just">
              <a:lnSpc>
                <a:spcPts val="2800"/>
              </a:lnSpc>
            </a:pPr>
            <a:r>
              <a:rPr lang="en-US" sz="2000" u="sng">
                <a:solidFill>
                  <a:srgbClr val="000000"/>
                </a:solidFill>
                <a:latin typeface="Muli"/>
                <a:hlinkClick r:id="rId5" tooltip="https://drive.google.com/file/d/15mkAYYSEtnS2Hm08JMFpAdOrRHgdu6GH/view?usp=sharing"/>
              </a:rPr>
              <a:t>https://app.diagrams.net/#G15mkAYYSEtnS2Hm08JMFpAdOrRHgdu6GH#%7B%22pageId%22%3A%22uc6QEzXxf6h0OyHBWag-%22%7D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68438" y="1883044"/>
            <a:ext cx="7271727" cy="3308167"/>
          </a:xfrm>
          <a:custGeom>
            <a:avLst/>
            <a:gdLst/>
            <a:ahLst/>
            <a:cxnLst/>
            <a:rect r="r" b="b" t="t" l="l"/>
            <a:pathLst>
              <a:path h="3308167" w="7271727">
                <a:moveTo>
                  <a:pt x="0" y="0"/>
                </a:moveTo>
                <a:lnTo>
                  <a:pt x="7271726" y="0"/>
                </a:lnTo>
                <a:lnTo>
                  <a:pt x="7271726" y="3308167"/>
                </a:lnTo>
                <a:lnTo>
                  <a:pt x="0" y="3308167"/>
                </a:lnTo>
                <a:lnTo>
                  <a:pt x="0" y="0"/>
                </a:lnTo>
                <a:close/>
              </a:path>
            </a:pathLst>
          </a:custGeom>
          <a:blipFill>
            <a:blip r:embed="rId2"/>
            <a:stretch>
              <a:fillRect l="0" t="0" r="0" b="0"/>
            </a:stretch>
          </a:blipFill>
        </p:spPr>
      </p:sp>
      <p:sp>
        <p:nvSpPr>
          <p:cNvPr name="Freeform 3" id="3"/>
          <p:cNvSpPr/>
          <p:nvPr/>
        </p:nvSpPr>
        <p:spPr>
          <a:xfrm flipH="false" flipV="false" rot="0">
            <a:off x="9397331" y="1883044"/>
            <a:ext cx="7216133" cy="3308167"/>
          </a:xfrm>
          <a:custGeom>
            <a:avLst/>
            <a:gdLst/>
            <a:ahLst/>
            <a:cxnLst/>
            <a:rect r="r" b="b" t="t" l="l"/>
            <a:pathLst>
              <a:path h="3308167" w="7216133">
                <a:moveTo>
                  <a:pt x="0" y="0"/>
                </a:moveTo>
                <a:lnTo>
                  <a:pt x="7216133" y="0"/>
                </a:lnTo>
                <a:lnTo>
                  <a:pt x="7216133" y="3308167"/>
                </a:lnTo>
                <a:lnTo>
                  <a:pt x="0" y="3308167"/>
                </a:lnTo>
                <a:lnTo>
                  <a:pt x="0" y="0"/>
                </a:lnTo>
                <a:close/>
              </a:path>
            </a:pathLst>
          </a:custGeom>
          <a:blipFill>
            <a:blip r:embed="rId3"/>
            <a:stretch>
              <a:fillRect l="0" t="0" r="0" b="0"/>
            </a:stretch>
          </a:blipFill>
        </p:spPr>
      </p:sp>
      <p:sp>
        <p:nvSpPr>
          <p:cNvPr name="Freeform 4" id="4"/>
          <p:cNvSpPr/>
          <p:nvPr/>
        </p:nvSpPr>
        <p:spPr>
          <a:xfrm flipH="false" flipV="false" rot="0">
            <a:off x="868438" y="6140955"/>
            <a:ext cx="7271727" cy="3322966"/>
          </a:xfrm>
          <a:custGeom>
            <a:avLst/>
            <a:gdLst/>
            <a:ahLst/>
            <a:cxnLst/>
            <a:rect r="r" b="b" t="t" l="l"/>
            <a:pathLst>
              <a:path h="3322966" w="7271727">
                <a:moveTo>
                  <a:pt x="0" y="0"/>
                </a:moveTo>
                <a:lnTo>
                  <a:pt x="7271726" y="0"/>
                </a:lnTo>
                <a:lnTo>
                  <a:pt x="7271726" y="3322966"/>
                </a:lnTo>
                <a:lnTo>
                  <a:pt x="0" y="3322966"/>
                </a:lnTo>
                <a:lnTo>
                  <a:pt x="0" y="0"/>
                </a:lnTo>
                <a:close/>
              </a:path>
            </a:pathLst>
          </a:custGeom>
          <a:blipFill>
            <a:blip r:embed="rId4"/>
            <a:stretch>
              <a:fillRect l="0" t="0" r="0" b="0"/>
            </a:stretch>
          </a:blipFill>
        </p:spPr>
      </p:sp>
      <p:sp>
        <p:nvSpPr>
          <p:cNvPr name="Freeform 5" id="5"/>
          <p:cNvSpPr/>
          <p:nvPr/>
        </p:nvSpPr>
        <p:spPr>
          <a:xfrm flipH="false" flipV="false" rot="0">
            <a:off x="9425384" y="6140955"/>
            <a:ext cx="7402019" cy="3322966"/>
          </a:xfrm>
          <a:custGeom>
            <a:avLst/>
            <a:gdLst/>
            <a:ahLst/>
            <a:cxnLst/>
            <a:rect r="r" b="b" t="t" l="l"/>
            <a:pathLst>
              <a:path h="3322966" w="7402019">
                <a:moveTo>
                  <a:pt x="0" y="0"/>
                </a:moveTo>
                <a:lnTo>
                  <a:pt x="7402018" y="0"/>
                </a:lnTo>
                <a:lnTo>
                  <a:pt x="7402018" y="3322966"/>
                </a:lnTo>
                <a:lnTo>
                  <a:pt x="0" y="3322966"/>
                </a:lnTo>
                <a:lnTo>
                  <a:pt x="0" y="0"/>
                </a:lnTo>
                <a:close/>
              </a:path>
            </a:pathLst>
          </a:custGeom>
          <a:blipFill>
            <a:blip r:embed="rId5"/>
            <a:stretch>
              <a:fillRect l="0" t="0" r="0" b="0"/>
            </a:stretch>
          </a:blipFill>
        </p:spPr>
      </p:sp>
      <p:sp>
        <p:nvSpPr>
          <p:cNvPr name="TextBox 6" id="6"/>
          <p:cNvSpPr txBox="true"/>
          <p:nvPr/>
        </p:nvSpPr>
        <p:spPr>
          <a:xfrm rot="0">
            <a:off x="2894429" y="647383"/>
            <a:ext cx="1249914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Application Screenshots</a:t>
            </a:r>
          </a:p>
        </p:txBody>
      </p:sp>
      <p:sp>
        <p:nvSpPr>
          <p:cNvPr name="TextBox 7" id="7"/>
          <p:cNvSpPr txBox="true"/>
          <p:nvPr/>
        </p:nvSpPr>
        <p:spPr>
          <a:xfrm rot="0">
            <a:off x="868438" y="5461213"/>
            <a:ext cx="2299335"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Home Page</a:t>
            </a:r>
          </a:p>
        </p:txBody>
      </p:sp>
      <p:sp>
        <p:nvSpPr>
          <p:cNvPr name="TextBox 8" id="8"/>
          <p:cNvSpPr txBox="true"/>
          <p:nvPr/>
        </p:nvSpPr>
        <p:spPr>
          <a:xfrm rot="0">
            <a:off x="9397331" y="5461213"/>
            <a:ext cx="3390781"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Registrartion Form</a:t>
            </a:r>
          </a:p>
        </p:txBody>
      </p:sp>
      <p:sp>
        <p:nvSpPr>
          <p:cNvPr name="TextBox 9" id="9"/>
          <p:cNvSpPr txBox="true"/>
          <p:nvPr/>
        </p:nvSpPr>
        <p:spPr>
          <a:xfrm rot="0">
            <a:off x="868438" y="9730621"/>
            <a:ext cx="4064437"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Organizer’s Dashboard</a:t>
            </a:r>
          </a:p>
        </p:txBody>
      </p:sp>
      <p:sp>
        <p:nvSpPr>
          <p:cNvPr name="TextBox 10" id="10"/>
          <p:cNvSpPr txBox="true"/>
          <p:nvPr/>
        </p:nvSpPr>
        <p:spPr>
          <a:xfrm rot="0">
            <a:off x="9397331" y="9730621"/>
            <a:ext cx="5025986"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Organizer’s Track Event Page</a:t>
            </a:r>
          </a:p>
        </p:txBody>
      </p:sp>
      <p:sp>
        <p:nvSpPr>
          <p:cNvPr name="Freeform 11" id="11"/>
          <p:cNvSpPr/>
          <p:nvPr/>
        </p:nvSpPr>
        <p:spPr>
          <a:xfrm flipH="false" flipV="false" rot="5400000">
            <a:off x="1343057"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16217633"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712198" y="2017479"/>
            <a:ext cx="7422450" cy="3392568"/>
          </a:xfrm>
          <a:custGeom>
            <a:avLst/>
            <a:gdLst/>
            <a:ahLst/>
            <a:cxnLst/>
            <a:rect r="r" b="b" t="t" l="l"/>
            <a:pathLst>
              <a:path h="3392568" w="7422450">
                <a:moveTo>
                  <a:pt x="0" y="0"/>
                </a:moveTo>
                <a:lnTo>
                  <a:pt x="7422450" y="0"/>
                </a:lnTo>
                <a:lnTo>
                  <a:pt x="7422450" y="3392568"/>
                </a:lnTo>
                <a:lnTo>
                  <a:pt x="0" y="3392568"/>
                </a:lnTo>
                <a:lnTo>
                  <a:pt x="0" y="0"/>
                </a:lnTo>
                <a:close/>
              </a:path>
            </a:pathLst>
          </a:custGeom>
          <a:blipFill>
            <a:blip r:embed="rId2"/>
            <a:stretch>
              <a:fillRect l="0" t="0" r="0" b="0"/>
            </a:stretch>
          </a:blipFill>
        </p:spPr>
      </p:sp>
      <p:sp>
        <p:nvSpPr>
          <p:cNvPr name="Freeform 3" id="3"/>
          <p:cNvSpPr/>
          <p:nvPr/>
        </p:nvSpPr>
        <p:spPr>
          <a:xfrm flipH="false" flipV="false" rot="0">
            <a:off x="9445684" y="2017479"/>
            <a:ext cx="7524049" cy="3392568"/>
          </a:xfrm>
          <a:custGeom>
            <a:avLst/>
            <a:gdLst/>
            <a:ahLst/>
            <a:cxnLst/>
            <a:rect r="r" b="b" t="t" l="l"/>
            <a:pathLst>
              <a:path h="3392568" w="7524049">
                <a:moveTo>
                  <a:pt x="0" y="0"/>
                </a:moveTo>
                <a:lnTo>
                  <a:pt x="7524049" y="0"/>
                </a:lnTo>
                <a:lnTo>
                  <a:pt x="7524049" y="3392568"/>
                </a:lnTo>
                <a:lnTo>
                  <a:pt x="0" y="3392568"/>
                </a:lnTo>
                <a:lnTo>
                  <a:pt x="0" y="0"/>
                </a:lnTo>
                <a:close/>
              </a:path>
            </a:pathLst>
          </a:custGeom>
          <a:blipFill>
            <a:blip r:embed="rId3"/>
            <a:stretch>
              <a:fillRect l="0" t="0" r="0" b="0"/>
            </a:stretch>
          </a:blipFill>
        </p:spPr>
      </p:sp>
      <p:sp>
        <p:nvSpPr>
          <p:cNvPr name="Freeform 4" id="4"/>
          <p:cNvSpPr/>
          <p:nvPr/>
        </p:nvSpPr>
        <p:spPr>
          <a:xfrm flipH="false" flipV="false" rot="0">
            <a:off x="712198" y="6191704"/>
            <a:ext cx="7422450" cy="3344881"/>
          </a:xfrm>
          <a:custGeom>
            <a:avLst/>
            <a:gdLst/>
            <a:ahLst/>
            <a:cxnLst/>
            <a:rect r="r" b="b" t="t" l="l"/>
            <a:pathLst>
              <a:path h="3344881" w="7422450">
                <a:moveTo>
                  <a:pt x="0" y="0"/>
                </a:moveTo>
                <a:lnTo>
                  <a:pt x="7422450" y="0"/>
                </a:lnTo>
                <a:lnTo>
                  <a:pt x="7422450" y="3344881"/>
                </a:lnTo>
                <a:lnTo>
                  <a:pt x="0" y="3344881"/>
                </a:lnTo>
                <a:lnTo>
                  <a:pt x="0" y="0"/>
                </a:lnTo>
                <a:close/>
              </a:path>
            </a:pathLst>
          </a:custGeom>
          <a:blipFill>
            <a:blip r:embed="rId4"/>
            <a:stretch>
              <a:fillRect l="0" t="0" r="0" b="0"/>
            </a:stretch>
          </a:blipFill>
        </p:spPr>
      </p:sp>
      <p:sp>
        <p:nvSpPr>
          <p:cNvPr name="Freeform 5" id="5"/>
          <p:cNvSpPr/>
          <p:nvPr/>
        </p:nvSpPr>
        <p:spPr>
          <a:xfrm flipH="false" flipV="false" rot="0">
            <a:off x="9445684" y="6171073"/>
            <a:ext cx="7524049" cy="3386143"/>
          </a:xfrm>
          <a:custGeom>
            <a:avLst/>
            <a:gdLst/>
            <a:ahLst/>
            <a:cxnLst/>
            <a:rect r="r" b="b" t="t" l="l"/>
            <a:pathLst>
              <a:path h="3386143" w="7524049">
                <a:moveTo>
                  <a:pt x="0" y="0"/>
                </a:moveTo>
                <a:lnTo>
                  <a:pt x="7524049" y="0"/>
                </a:lnTo>
                <a:lnTo>
                  <a:pt x="7524049" y="3386143"/>
                </a:lnTo>
                <a:lnTo>
                  <a:pt x="0" y="3386143"/>
                </a:lnTo>
                <a:lnTo>
                  <a:pt x="0" y="0"/>
                </a:lnTo>
                <a:close/>
              </a:path>
            </a:pathLst>
          </a:custGeom>
          <a:blipFill>
            <a:blip r:embed="rId5"/>
            <a:stretch>
              <a:fillRect l="0" t="0" r="0" b="0"/>
            </a:stretch>
          </a:blipFill>
        </p:spPr>
      </p:sp>
      <p:sp>
        <p:nvSpPr>
          <p:cNvPr name="TextBox 6" id="6"/>
          <p:cNvSpPr txBox="true"/>
          <p:nvPr/>
        </p:nvSpPr>
        <p:spPr>
          <a:xfrm rot="0">
            <a:off x="2894429" y="647383"/>
            <a:ext cx="1249914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Application Screenshots</a:t>
            </a:r>
          </a:p>
        </p:txBody>
      </p:sp>
      <p:sp>
        <p:nvSpPr>
          <p:cNvPr name="TextBox 7" id="7"/>
          <p:cNvSpPr txBox="true"/>
          <p:nvPr/>
        </p:nvSpPr>
        <p:spPr>
          <a:xfrm rot="0">
            <a:off x="712198" y="5556836"/>
            <a:ext cx="4239697"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Participant’s Dashboard</a:t>
            </a:r>
          </a:p>
        </p:txBody>
      </p:sp>
      <p:sp>
        <p:nvSpPr>
          <p:cNvPr name="TextBox 8" id="8"/>
          <p:cNvSpPr txBox="true"/>
          <p:nvPr/>
        </p:nvSpPr>
        <p:spPr>
          <a:xfrm rot="0">
            <a:off x="9445684" y="5556836"/>
            <a:ext cx="4782145"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Document Submission Page</a:t>
            </a:r>
          </a:p>
        </p:txBody>
      </p:sp>
      <p:sp>
        <p:nvSpPr>
          <p:cNvPr name="TextBox 9" id="9"/>
          <p:cNvSpPr txBox="true"/>
          <p:nvPr/>
        </p:nvSpPr>
        <p:spPr>
          <a:xfrm rot="0">
            <a:off x="712198" y="9679460"/>
            <a:ext cx="4556403"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Submission Tracking Page</a:t>
            </a:r>
          </a:p>
        </p:txBody>
      </p:sp>
      <p:sp>
        <p:nvSpPr>
          <p:cNvPr name="TextBox 10" id="10"/>
          <p:cNvSpPr txBox="true"/>
          <p:nvPr/>
        </p:nvSpPr>
        <p:spPr>
          <a:xfrm rot="0">
            <a:off x="9445684" y="9679460"/>
            <a:ext cx="4584859"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Submission  Reviews Page</a:t>
            </a:r>
          </a:p>
        </p:txBody>
      </p:sp>
      <p:sp>
        <p:nvSpPr>
          <p:cNvPr name="Freeform 11" id="11"/>
          <p:cNvSpPr/>
          <p:nvPr/>
        </p:nvSpPr>
        <p:spPr>
          <a:xfrm flipH="false" flipV="false" rot="5400000">
            <a:off x="16227158"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1343057"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342061" y="2082610"/>
            <a:ext cx="6739734" cy="3060890"/>
          </a:xfrm>
          <a:custGeom>
            <a:avLst/>
            <a:gdLst/>
            <a:ahLst/>
            <a:cxnLst/>
            <a:rect r="r" b="b" t="t" l="l"/>
            <a:pathLst>
              <a:path h="3060890" w="6739734">
                <a:moveTo>
                  <a:pt x="0" y="0"/>
                </a:moveTo>
                <a:lnTo>
                  <a:pt x="6739734" y="0"/>
                </a:lnTo>
                <a:lnTo>
                  <a:pt x="6739734" y="3060890"/>
                </a:lnTo>
                <a:lnTo>
                  <a:pt x="0" y="3060890"/>
                </a:lnTo>
                <a:lnTo>
                  <a:pt x="0" y="0"/>
                </a:lnTo>
                <a:close/>
              </a:path>
            </a:pathLst>
          </a:custGeom>
          <a:blipFill>
            <a:blip r:embed="rId2"/>
            <a:stretch>
              <a:fillRect l="0" t="0" r="0" b="0"/>
            </a:stretch>
          </a:blipFill>
        </p:spPr>
      </p:sp>
      <p:sp>
        <p:nvSpPr>
          <p:cNvPr name="Freeform 3" id="3"/>
          <p:cNvSpPr/>
          <p:nvPr/>
        </p:nvSpPr>
        <p:spPr>
          <a:xfrm flipH="false" flipV="false" rot="0">
            <a:off x="7383251" y="2829877"/>
            <a:ext cx="10546869" cy="2313623"/>
          </a:xfrm>
          <a:custGeom>
            <a:avLst/>
            <a:gdLst/>
            <a:ahLst/>
            <a:cxnLst/>
            <a:rect r="r" b="b" t="t" l="l"/>
            <a:pathLst>
              <a:path h="2313623" w="10546869">
                <a:moveTo>
                  <a:pt x="0" y="0"/>
                </a:moveTo>
                <a:lnTo>
                  <a:pt x="10546869" y="0"/>
                </a:lnTo>
                <a:lnTo>
                  <a:pt x="10546869" y="2313623"/>
                </a:lnTo>
                <a:lnTo>
                  <a:pt x="0" y="2313623"/>
                </a:lnTo>
                <a:lnTo>
                  <a:pt x="0" y="0"/>
                </a:lnTo>
                <a:close/>
              </a:path>
            </a:pathLst>
          </a:custGeom>
          <a:blipFill>
            <a:blip r:embed="rId3"/>
            <a:stretch>
              <a:fillRect l="0" t="0" r="0" b="0"/>
            </a:stretch>
          </a:blipFill>
        </p:spPr>
      </p:sp>
      <p:sp>
        <p:nvSpPr>
          <p:cNvPr name="Freeform 4" id="4"/>
          <p:cNvSpPr/>
          <p:nvPr/>
        </p:nvSpPr>
        <p:spPr>
          <a:xfrm flipH="false" flipV="false" rot="0">
            <a:off x="342061" y="6362736"/>
            <a:ext cx="9576788" cy="2502559"/>
          </a:xfrm>
          <a:custGeom>
            <a:avLst/>
            <a:gdLst/>
            <a:ahLst/>
            <a:cxnLst/>
            <a:rect r="r" b="b" t="t" l="l"/>
            <a:pathLst>
              <a:path h="2502559" w="9576788">
                <a:moveTo>
                  <a:pt x="0" y="0"/>
                </a:moveTo>
                <a:lnTo>
                  <a:pt x="9576788" y="0"/>
                </a:lnTo>
                <a:lnTo>
                  <a:pt x="9576788" y="2502559"/>
                </a:lnTo>
                <a:lnTo>
                  <a:pt x="0" y="2502559"/>
                </a:lnTo>
                <a:lnTo>
                  <a:pt x="0" y="0"/>
                </a:lnTo>
                <a:close/>
              </a:path>
            </a:pathLst>
          </a:custGeom>
          <a:blipFill>
            <a:blip r:embed="rId4"/>
            <a:stretch>
              <a:fillRect l="0" t="0" r="0" b="0"/>
            </a:stretch>
          </a:blipFill>
        </p:spPr>
      </p:sp>
      <p:sp>
        <p:nvSpPr>
          <p:cNvPr name="Freeform 5" id="5"/>
          <p:cNvSpPr/>
          <p:nvPr/>
        </p:nvSpPr>
        <p:spPr>
          <a:xfrm flipH="false" flipV="false" rot="0">
            <a:off x="10250190" y="6362736"/>
            <a:ext cx="7679931" cy="3288569"/>
          </a:xfrm>
          <a:custGeom>
            <a:avLst/>
            <a:gdLst/>
            <a:ahLst/>
            <a:cxnLst/>
            <a:rect r="r" b="b" t="t" l="l"/>
            <a:pathLst>
              <a:path h="3288569" w="7679931">
                <a:moveTo>
                  <a:pt x="0" y="0"/>
                </a:moveTo>
                <a:lnTo>
                  <a:pt x="7679930" y="0"/>
                </a:lnTo>
                <a:lnTo>
                  <a:pt x="7679930" y="3288569"/>
                </a:lnTo>
                <a:lnTo>
                  <a:pt x="0" y="3288569"/>
                </a:lnTo>
                <a:lnTo>
                  <a:pt x="0" y="0"/>
                </a:lnTo>
                <a:close/>
              </a:path>
            </a:pathLst>
          </a:custGeom>
          <a:blipFill>
            <a:blip r:embed="rId5"/>
            <a:stretch>
              <a:fillRect l="0" t="0" r="0" b="0"/>
            </a:stretch>
          </a:blipFill>
        </p:spPr>
      </p:sp>
      <p:sp>
        <p:nvSpPr>
          <p:cNvPr name="TextBox 6" id="6"/>
          <p:cNvSpPr txBox="true"/>
          <p:nvPr/>
        </p:nvSpPr>
        <p:spPr>
          <a:xfrm rot="0">
            <a:off x="2894429" y="647383"/>
            <a:ext cx="12499142" cy="867410"/>
          </a:xfrm>
          <a:prstGeom prst="rect">
            <a:avLst/>
          </a:prstGeom>
        </p:spPr>
        <p:txBody>
          <a:bodyPr anchor="t" rtlCol="false" tIns="0" lIns="0" bIns="0" rIns="0">
            <a:spAutoFit/>
          </a:bodyPr>
          <a:lstStyle/>
          <a:p>
            <a:pPr algn="ctr">
              <a:lnSpc>
                <a:spcPts val="6399"/>
              </a:lnSpc>
            </a:pPr>
            <a:r>
              <a:rPr lang="en-US" sz="6399">
                <a:solidFill>
                  <a:srgbClr val="292E6E"/>
                </a:solidFill>
                <a:latin typeface="Ubuntu Bold"/>
              </a:rPr>
              <a:t>Application Screenshots</a:t>
            </a:r>
          </a:p>
        </p:txBody>
      </p:sp>
      <p:sp>
        <p:nvSpPr>
          <p:cNvPr name="TextBox 7" id="7"/>
          <p:cNvSpPr txBox="true"/>
          <p:nvPr/>
        </p:nvSpPr>
        <p:spPr>
          <a:xfrm rot="0">
            <a:off x="342061" y="5607781"/>
            <a:ext cx="3550801"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Admin’s Dashboard</a:t>
            </a:r>
          </a:p>
        </p:txBody>
      </p:sp>
      <p:sp>
        <p:nvSpPr>
          <p:cNvPr name="TextBox 8" id="8"/>
          <p:cNvSpPr txBox="true"/>
          <p:nvPr/>
        </p:nvSpPr>
        <p:spPr>
          <a:xfrm rot="0">
            <a:off x="7383251" y="5422044"/>
            <a:ext cx="5055156"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Admin’s Event Requests Page</a:t>
            </a:r>
          </a:p>
        </p:txBody>
      </p:sp>
      <p:sp>
        <p:nvSpPr>
          <p:cNvPr name="TextBox 9" id="9"/>
          <p:cNvSpPr txBox="true"/>
          <p:nvPr/>
        </p:nvSpPr>
        <p:spPr>
          <a:xfrm rot="0">
            <a:off x="342061" y="9265345"/>
            <a:ext cx="5771912"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Admin’s Reviewers Requests Page</a:t>
            </a:r>
          </a:p>
        </p:txBody>
      </p:sp>
      <p:sp>
        <p:nvSpPr>
          <p:cNvPr name="TextBox 10" id="10"/>
          <p:cNvSpPr txBox="true"/>
          <p:nvPr/>
        </p:nvSpPr>
        <p:spPr>
          <a:xfrm rot="0">
            <a:off x="10250190" y="9765605"/>
            <a:ext cx="5703689" cy="361950"/>
          </a:xfrm>
          <a:prstGeom prst="rect">
            <a:avLst/>
          </a:prstGeom>
        </p:spPr>
        <p:txBody>
          <a:bodyPr anchor="t" rtlCol="false" tIns="0" lIns="0" bIns="0" rIns="0">
            <a:spAutoFit/>
          </a:bodyPr>
          <a:lstStyle/>
          <a:p>
            <a:pPr algn="ctr" marL="539749" indent="-269875" lvl="1">
              <a:lnSpc>
                <a:spcPts val="2999"/>
              </a:lnSpc>
              <a:buFont typeface="Arial"/>
              <a:buChar char="•"/>
            </a:pPr>
            <a:r>
              <a:rPr lang="en-US" sz="2499">
                <a:solidFill>
                  <a:srgbClr val="292E6E"/>
                </a:solidFill>
                <a:latin typeface="Muli Bold"/>
              </a:rPr>
              <a:t>Reviewer’s Create New User Page</a:t>
            </a:r>
          </a:p>
        </p:txBody>
      </p:sp>
      <p:sp>
        <p:nvSpPr>
          <p:cNvPr name="Freeform 11" id="11"/>
          <p:cNvSpPr/>
          <p:nvPr/>
        </p:nvSpPr>
        <p:spPr>
          <a:xfrm flipH="false" flipV="false" rot="5400000">
            <a:off x="16217633"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1343057" y="-144573"/>
            <a:ext cx="727310" cy="2061962"/>
          </a:xfrm>
          <a:custGeom>
            <a:avLst/>
            <a:gdLst/>
            <a:ahLst/>
            <a:cxnLst/>
            <a:rect r="r" b="b" t="t" l="l"/>
            <a:pathLst>
              <a:path h="2061962" w="727310">
                <a:moveTo>
                  <a:pt x="0" y="0"/>
                </a:moveTo>
                <a:lnTo>
                  <a:pt x="727310" y="0"/>
                </a:lnTo>
                <a:lnTo>
                  <a:pt x="727310" y="2061962"/>
                </a:lnTo>
                <a:lnTo>
                  <a:pt x="0" y="2061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DAGIq-yWI2s</dc:identifier>
  <dcterms:modified xsi:type="dcterms:W3CDTF">2011-08-01T06:04:30Z</dcterms:modified>
  <cp:revision>1</cp:revision>
  <dc:title>Manuscript Management System</dc:title>
</cp:coreProperties>
</file>